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5"/>
  </p:notesMasterIdLst>
  <p:handoutMasterIdLst>
    <p:handoutMasterId r:id="rId56"/>
  </p:handoutMasterIdLst>
  <p:sldIdLst>
    <p:sldId id="486" r:id="rId2"/>
    <p:sldId id="593" r:id="rId3"/>
    <p:sldId id="581" r:id="rId4"/>
    <p:sldId id="802" r:id="rId5"/>
    <p:sldId id="803" r:id="rId6"/>
    <p:sldId id="777" r:id="rId7"/>
    <p:sldId id="754" r:id="rId8"/>
    <p:sldId id="770" r:id="rId9"/>
    <p:sldId id="805" r:id="rId10"/>
    <p:sldId id="650" r:id="rId11"/>
    <p:sldId id="685" r:id="rId12"/>
    <p:sldId id="781" r:id="rId13"/>
    <p:sldId id="783" r:id="rId14"/>
    <p:sldId id="579" r:id="rId15"/>
    <p:sldId id="577" r:id="rId16"/>
    <p:sldId id="578" r:id="rId17"/>
    <p:sldId id="584" r:id="rId18"/>
    <p:sldId id="582" r:id="rId19"/>
    <p:sldId id="568" r:id="rId20"/>
    <p:sldId id="569" r:id="rId21"/>
    <p:sldId id="571" r:id="rId22"/>
    <p:sldId id="572" r:id="rId23"/>
    <p:sldId id="573" r:id="rId24"/>
    <p:sldId id="789" r:id="rId25"/>
    <p:sldId id="588" r:id="rId26"/>
    <p:sldId id="574" r:id="rId27"/>
    <p:sldId id="813" r:id="rId28"/>
    <p:sldId id="575" r:id="rId29"/>
    <p:sldId id="790" r:id="rId30"/>
    <p:sldId id="786" r:id="rId31"/>
    <p:sldId id="807" r:id="rId32"/>
    <p:sldId id="808" r:id="rId33"/>
    <p:sldId id="809" r:id="rId34"/>
    <p:sldId id="810" r:id="rId35"/>
    <p:sldId id="811" r:id="rId36"/>
    <p:sldId id="812" r:id="rId37"/>
    <p:sldId id="589" r:id="rId38"/>
    <p:sldId id="591" r:id="rId39"/>
    <p:sldId id="565" r:id="rId40"/>
    <p:sldId id="784" r:id="rId41"/>
    <p:sldId id="806" r:id="rId42"/>
    <p:sldId id="792" r:id="rId43"/>
    <p:sldId id="793" r:id="rId44"/>
    <p:sldId id="794" r:id="rId45"/>
    <p:sldId id="795" r:id="rId46"/>
    <p:sldId id="796" r:id="rId47"/>
    <p:sldId id="797" r:id="rId48"/>
    <p:sldId id="798" r:id="rId49"/>
    <p:sldId id="799" r:id="rId50"/>
    <p:sldId id="800" r:id="rId51"/>
    <p:sldId id="801" r:id="rId52"/>
    <p:sldId id="804" r:id="rId53"/>
    <p:sldId id="592" r:id="rId54"/>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481">
          <p15:clr>
            <a:srgbClr val="A4A3A4"/>
          </p15:clr>
        </p15:guide>
        <p15:guide id="2" pos="3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50C"/>
    <a:srgbClr val="CCFFCC"/>
    <a:srgbClr val="FF9900"/>
    <a:srgbClr val="008000"/>
    <a:srgbClr val="99FF33"/>
    <a:srgbClr val="33CC33"/>
    <a:srgbClr val="CCFF99"/>
    <a:srgbClr val="CCFFFF"/>
    <a:srgbClr val="99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5698" autoAdjust="0"/>
  </p:normalViewPr>
  <p:slideViewPr>
    <p:cSldViewPr snapToGrid="0">
      <p:cViewPr varScale="1">
        <p:scale>
          <a:sx n="96" d="100"/>
          <a:sy n="96" d="100"/>
        </p:scale>
        <p:origin x="954" y="78"/>
      </p:cViewPr>
      <p:guideLst>
        <p:guide orient="horz" pos="481"/>
        <p:guide pos="384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Spacecraft Launched by Year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spPr>
            <a:ln w="19050" cap="flat" cmpd="sng" algn="ctr">
              <a:solidFill>
                <a:srgbClr val="0070C0"/>
              </a:solid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0070C0"/>
                </a:solidFill>
                <a:round/>
              </a:ln>
              <a:effectLst>
                <a:outerShdw blurRad="40000" dist="20000" dir="5400000" rotWithShape="0">
                  <a:srgbClr val="000000">
                    <a:alpha val="38000"/>
                  </a:srgbClr>
                </a:outerShdw>
              </a:effectLst>
            </c:spPr>
          </c:marker>
          <c:xVal>
            <c:numRef>
              <c:f>type!$K$5:$K$65</c:f>
              <c:numCache>
                <c:formatCode>General</c:formatCode>
                <c:ptCount val="61"/>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numCache>
            </c:numRef>
          </c:xVal>
          <c:yVal>
            <c:numRef>
              <c:f>type!$R$5:$R$65</c:f>
              <c:numCache>
                <c:formatCode>General</c:formatCode>
                <c:ptCount val="61"/>
                <c:pt idx="0">
                  <c:v>2</c:v>
                </c:pt>
                <c:pt idx="1">
                  <c:v>2</c:v>
                </c:pt>
                <c:pt idx="2">
                  <c:v>5</c:v>
                </c:pt>
                <c:pt idx="3">
                  <c:v>12</c:v>
                </c:pt>
                <c:pt idx="4">
                  <c:v>17</c:v>
                </c:pt>
                <c:pt idx="5">
                  <c:v>22</c:v>
                </c:pt>
                <c:pt idx="6">
                  <c:v>25</c:v>
                </c:pt>
                <c:pt idx="7">
                  <c:v>44</c:v>
                </c:pt>
                <c:pt idx="8">
                  <c:v>86</c:v>
                </c:pt>
                <c:pt idx="9">
                  <c:v>46</c:v>
                </c:pt>
                <c:pt idx="10">
                  <c:v>56</c:v>
                </c:pt>
                <c:pt idx="11">
                  <c:v>36</c:v>
                </c:pt>
                <c:pt idx="12">
                  <c:v>33</c:v>
                </c:pt>
                <c:pt idx="13">
                  <c:v>46</c:v>
                </c:pt>
                <c:pt idx="14">
                  <c:v>72</c:v>
                </c:pt>
                <c:pt idx="15">
                  <c:v>60</c:v>
                </c:pt>
                <c:pt idx="16">
                  <c:v>63</c:v>
                </c:pt>
                <c:pt idx="17">
                  <c:v>57</c:v>
                </c:pt>
                <c:pt idx="18">
                  <c:v>83</c:v>
                </c:pt>
                <c:pt idx="19">
                  <c:v>90</c:v>
                </c:pt>
                <c:pt idx="20">
                  <c:v>69</c:v>
                </c:pt>
                <c:pt idx="21">
                  <c:v>70</c:v>
                </c:pt>
                <c:pt idx="22">
                  <c:v>27</c:v>
                </c:pt>
                <c:pt idx="23">
                  <c:v>35</c:v>
                </c:pt>
                <c:pt idx="24">
                  <c:v>66</c:v>
                </c:pt>
                <c:pt idx="25">
                  <c:v>72</c:v>
                </c:pt>
                <c:pt idx="26">
                  <c:v>80</c:v>
                </c:pt>
                <c:pt idx="27">
                  <c:v>96</c:v>
                </c:pt>
                <c:pt idx="28">
                  <c:v>93</c:v>
                </c:pt>
                <c:pt idx="29">
                  <c:v>81</c:v>
                </c:pt>
                <c:pt idx="30">
                  <c:v>80</c:v>
                </c:pt>
                <c:pt idx="31">
                  <c:v>73</c:v>
                </c:pt>
                <c:pt idx="32">
                  <c:v>49</c:v>
                </c:pt>
                <c:pt idx="33">
                  <c:v>100</c:v>
                </c:pt>
                <c:pt idx="34">
                  <c:v>73</c:v>
                </c:pt>
                <c:pt idx="35">
                  <c:v>61</c:v>
                </c:pt>
                <c:pt idx="36">
                  <c:v>62</c:v>
                </c:pt>
                <c:pt idx="37">
                  <c:v>88</c:v>
                </c:pt>
                <c:pt idx="38">
                  <c:v>63</c:v>
                </c:pt>
                <c:pt idx="39">
                  <c:v>68</c:v>
                </c:pt>
                <c:pt idx="40">
                  <c:v>122</c:v>
                </c:pt>
                <c:pt idx="41">
                  <c:v>222</c:v>
                </c:pt>
                <c:pt idx="42">
                  <c:v>94</c:v>
                </c:pt>
                <c:pt idx="43">
                  <c:v>82</c:v>
                </c:pt>
                <c:pt idx="44">
                  <c:v>33</c:v>
                </c:pt>
                <c:pt idx="45">
                  <c:v>51</c:v>
                </c:pt>
                <c:pt idx="46">
                  <c:v>61</c:v>
                </c:pt>
                <c:pt idx="47">
                  <c:v>52</c:v>
                </c:pt>
                <c:pt idx="48">
                  <c:v>45</c:v>
                </c:pt>
                <c:pt idx="49">
                  <c:v>68</c:v>
                </c:pt>
                <c:pt idx="50">
                  <c:v>78</c:v>
                </c:pt>
                <c:pt idx="51">
                  <c:v>80</c:v>
                </c:pt>
                <c:pt idx="52">
                  <c:v>93</c:v>
                </c:pt>
                <c:pt idx="53">
                  <c:v>83</c:v>
                </c:pt>
                <c:pt idx="54">
                  <c:v>83</c:v>
                </c:pt>
                <c:pt idx="55">
                  <c:v>96</c:v>
                </c:pt>
                <c:pt idx="56">
                  <c:v>166</c:v>
                </c:pt>
                <c:pt idx="57">
                  <c:v>153</c:v>
                </c:pt>
                <c:pt idx="58">
                  <c:v>154</c:v>
                </c:pt>
                <c:pt idx="59">
                  <c:v>103</c:v>
                </c:pt>
                <c:pt idx="60">
                  <c:v>343</c:v>
                </c:pt>
              </c:numCache>
            </c:numRef>
          </c:yVal>
          <c:smooth val="0"/>
          <c:extLst>
            <c:ext xmlns:c16="http://schemas.microsoft.com/office/drawing/2014/chart" uri="{C3380CC4-5D6E-409C-BE32-E72D297353CC}">
              <c16:uniqueId val="{00000000-9A07-4773-BF19-171A1E7BD792}"/>
            </c:ext>
          </c:extLst>
        </c:ser>
        <c:dLbls>
          <c:showLegendKey val="0"/>
          <c:showVal val="0"/>
          <c:showCatName val="0"/>
          <c:showSerName val="0"/>
          <c:showPercent val="0"/>
          <c:showBubbleSize val="0"/>
        </c:dLbls>
        <c:axId val="465491535"/>
        <c:axId val="462377263"/>
      </c:scatterChart>
      <c:valAx>
        <c:axId val="465491535"/>
        <c:scaling>
          <c:orientation val="minMax"/>
          <c:max val="2023"/>
          <c:min val="1955"/>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462377263"/>
        <c:crosses val="autoZero"/>
        <c:crossBetween val="midCat"/>
        <c:majorUnit val="5"/>
        <c:minorUnit val="1"/>
      </c:valAx>
      <c:valAx>
        <c:axId val="462377263"/>
        <c:scaling>
          <c:orientation val="minMax"/>
          <c:max val="25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465491535"/>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Spacecraft Launched by Year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spPr>
            <a:ln w="19050" cap="flat" cmpd="sng" algn="ctr">
              <a:solidFill>
                <a:srgbClr val="0070C0"/>
              </a:solid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0070C0"/>
                </a:solidFill>
                <a:round/>
              </a:ln>
              <a:effectLst>
                <a:outerShdw blurRad="40000" dist="20000" dir="5400000" rotWithShape="0">
                  <a:srgbClr val="000000">
                    <a:alpha val="38000"/>
                  </a:srgbClr>
                </a:outerShdw>
              </a:effectLst>
            </c:spPr>
          </c:marker>
          <c:xVal>
            <c:numRef>
              <c:f>type!$K$5:$K$70</c:f>
              <c:numCache>
                <c:formatCode>General</c:formatCode>
                <c:ptCount val="66"/>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pt idx="65">
                  <c:v>2022</c:v>
                </c:pt>
              </c:numCache>
            </c:numRef>
          </c:xVal>
          <c:yVal>
            <c:numRef>
              <c:f>type!$R$5:$R$70</c:f>
              <c:numCache>
                <c:formatCode>General</c:formatCode>
                <c:ptCount val="66"/>
                <c:pt idx="0">
                  <c:v>2</c:v>
                </c:pt>
                <c:pt idx="1">
                  <c:v>2</c:v>
                </c:pt>
                <c:pt idx="2">
                  <c:v>5</c:v>
                </c:pt>
                <c:pt idx="3">
                  <c:v>12</c:v>
                </c:pt>
                <c:pt idx="4">
                  <c:v>17</c:v>
                </c:pt>
                <c:pt idx="5">
                  <c:v>22</c:v>
                </c:pt>
                <c:pt idx="6">
                  <c:v>25</c:v>
                </c:pt>
                <c:pt idx="7">
                  <c:v>44</c:v>
                </c:pt>
                <c:pt idx="8">
                  <c:v>86</c:v>
                </c:pt>
                <c:pt idx="9">
                  <c:v>46</c:v>
                </c:pt>
                <c:pt idx="10">
                  <c:v>56</c:v>
                </c:pt>
                <c:pt idx="11">
                  <c:v>36</c:v>
                </c:pt>
                <c:pt idx="12">
                  <c:v>33</c:v>
                </c:pt>
                <c:pt idx="13">
                  <c:v>46</c:v>
                </c:pt>
                <c:pt idx="14">
                  <c:v>72</c:v>
                </c:pt>
                <c:pt idx="15">
                  <c:v>60</c:v>
                </c:pt>
                <c:pt idx="16">
                  <c:v>63</c:v>
                </c:pt>
                <c:pt idx="17">
                  <c:v>57</c:v>
                </c:pt>
                <c:pt idx="18">
                  <c:v>83</c:v>
                </c:pt>
                <c:pt idx="19">
                  <c:v>90</c:v>
                </c:pt>
                <c:pt idx="20">
                  <c:v>69</c:v>
                </c:pt>
                <c:pt idx="21">
                  <c:v>70</c:v>
                </c:pt>
                <c:pt idx="22">
                  <c:v>27</c:v>
                </c:pt>
                <c:pt idx="23">
                  <c:v>35</c:v>
                </c:pt>
                <c:pt idx="24">
                  <c:v>66</c:v>
                </c:pt>
                <c:pt idx="25">
                  <c:v>72</c:v>
                </c:pt>
                <c:pt idx="26">
                  <c:v>80</c:v>
                </c:pt>
                <c:pt idx="27">
                  <c:v>96</c:v>
                </c:pt>
                <c:pt idx="28">
                  <c:v>93</c:v>
                </c:pt>
                <c:pt idx="29">
                  <c:v>81</c:v>
                </c:pt>
                <c:pt idx="30">
                  <c:v>80</c:v>
                </c:pt>
                <c:pt idx="31">
                  <c:v>73</c:v>
                </c:pt>
                <c:pt idx="32">
                  <c:v>49</c:v>
                </c:pt>
                <c:pt idx="33">
                  <c:v>100</c:v>
                </c:pt>
                <c:pt idx="34">
                  <c:v>73</c:v>
                </c:pt>
                <c:pt idx="35">
                  <c:v>61</c:v>
                </c:pt>
                <c:pt idx="36">
                  <c:v>62</c:v>
                </c:pt>
                <c:pt idx="37">
                  <c:v>88</c:v>
                </c:pt>
                <c:pt idx="38">
                  <c:v>63</c:v>
                </c:pt>
                <c:pt idx="39">
                  <c:v>68</c:v>
                </c:pt>
                <c:pt idx="40">
                  <c:v>122</c:v>
                </c:pt>
                <c:pt idx="41">
                  <c:v>222</c:v>
                </c:pt>
                <c:pt idx="42">
                  <c:v>94</c:v>
                </c:pt>
                <c:pt idx="43">
                  <c:v>82</c:v>
                </c:pt>
                <c:pt idx="44">
                  <c:v>33</c:v>
                </c:pt>
                <c:pt idx="45">
                  <c:v>51</c:v>
                </c:pt>
                <c:pt idx="46">
                  <c:v>61</c:v>
                </c:pt>
                <c:pt idx="47">
                  <c:v>52</c:v>
                </c:pt>
                <c:pt idx="48">
                  <c:v>45</c:v>
                </c:pt>
                <c:pt idx="49">
                  <c:v>68</c:v>
                </c:pt>
                <c:pt idx="50">
                  <c:v>78</c:v>
                </c:pt>
                <c:pt idx="51">
                  <c:v>80</c:v>
                </c:pt>
                <c:pt idx="52">
                  <c:v>93</c:v>
                </c:pt>
                <c:pt idx="53">
                  <c:v>83</c:v>
                </c:pt>
                <c:pt idx="54">
                  <c:v>83</c:v>
                </c:pt>
                <c:pt idx="55">
                  <c:v>96</c:v>
                </c:pt>
                <c:pt idx="56">
                  <c:v>166</c:v>
                </c:pt>
                <c:pt idx="57">
                  <c:v>153</c:v>
                </c:pt>
                <c:pt idx="58">
                  <c:v>154</c:v>
                </c:pt>
                <c:pt idx="59">
                  <c:v>103</c:v>
                </c:pt>
                <c:pt idx="60">
                  <c:v>343</c:v>
                </c:pt>
                <c:pt idx="61">
                  <c:v>332</c:v>
                </c:pt>
                <c:pt idx="62">
                  <c:v>387</c:v>
                </c:pt>
                <c:pt idx="63">
                  <c:v>1144</c:v>
                </c:pt>
                <c:pt idx="64">
                  <c:v>1778</c:v>
                </c:pt>
                <c:pt idx="65">
                  <c:v>2163</c:v>
                </c:pt>
              </c:numCache>
            </c:numRef>
          </c:yVal>
          <c:smooth val="0"/>
          <c:extLst>
            <c:ext xmlns:c16="http://schemas.microsoft.com/office/drawing/2014/chart" uri="{C3380CC4-5D6E-409C-BE32-E72D297353CC}">
              <c16:uniqueId val="{00000000-9A07-4773-BF19-171A1E7BD792}"/>
            </c:ext>
          </c:extLst>
        </c:ser>
        <c:dLbls>
          <c:showLegendKey val="0"/>
          <c:showVal val="0"/>
          <c:showCatName val="0"/>
          <c:showSerName val="0"/>
          <c:showPercent val="0"/>
          <c:showBubbleSize val="0"/>
        </c:dLbls>
        <c:axId val="465491535"/>
        <c:axId val="462377263"/>
      </c:scatterChart>
      <c:valAx>
        <c:axId val="465491535"/>
        <c:scaling>
          <c:orientation val="minMax"/>
          <c:max val="2023"/>
          <c:min val="1955"/>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462377263"/>
        <c:crosses val="autoZero"/>
        <c:crossBetween val="midCat"/>
        <c:majorUnit val="5"/>
        <c:minorUnit val="1"/>
      </c:valAx>
      <c:valAx>
        <c:axId val="462377263"/>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465491535"/>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FA318-CFAA-48D1-AD39-A70D0DAE4281}"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B887EC94-2707-4FB7-806C-E7E2A9D53D41}">
      <dgm:prSet phldrT="[Text]" custT="1"/>
      <dgm:spPr>
        <a:solidFill>
          <a:srgbClr val="99CCFF"/>
        </a:solidFill>
      </dgm:spPr>
      <dgm:t>
        <a:bodyPr/>
        <a:lstStyle/>
        <a:p>
          <a:r>
            <a:rPr lang="en-US" sz="1200" dirty="0">
              <a:solidFill>
                <a:sysClr val="windowText" lastClr="000000"/>
              </a:solidFill>
            </a:rPr>
            <a:t>ODAR\EOMP electronic draft (preparer)</a:t>
          </a:r>
        </a:p>
      </dgm:t>
    </dgm:pt>
    <dgm:pt modelId="{D2269AA3-DCF7-43BD-B7C2-77C2A7C58183}" type="parTrans" cxnId="{CE76EB67-3698-457A-8FE1-85B74844B129}">
      <dgm:prSet/>
      <dgm:spPr/>
      <dgm:t>
        <a:bodyPr/>
        <a:lstStyle/>
        <a:p>
          <a:endParaRPr lang="en-US"/>
        </a:p>
      </dgm:t>
    </dgm:pt>
    <dgm:pt modelId="{23195C46-D22B-43D3-8686-A24C0CB5E1C8}" type="sibTrans" cxnId="{CE76EB67-3698-457A-8FE1-85B74844B129}">
      <dgm:prSet/>
      <dgm:spPr>
        <a:ln>
          <a:solidFill>
            <a:schemeClr val="tx1"/>
          </a:solidFill>
        </a:ln>
      </dgm:spPr>
      <dgm:t>
        <a:bodyPr/>
        <a:lstStyle/>
        <a:p>
          <a:endParaRPr lang="en-US"/>
        </a:p>
      </dgm:t>
    </dgm:pt>
    <dgm:pt modelId="{E45C3578-5D8B-4C96-90C6-FB4CF5A9E091}">
      <dgm:prSet phldrT="[Text]" custT="1"/>
      <dgm:spPr>
        <a:solidFill>
          <a:srgbClr val="99CCFF"/>
        </a:solidFill>
      </dgm:spPr>
      <dgm:t>
        <a:bodyPr/>
        <a:lstStyle/>
        <a:p>
          <a:r>
            <a:rPr lang="en-US" sz="1200" dirty="0">
              <a:solidFill>
                <a:sysClr val="windowText" lastClr="000000"/>
              </a:solidFill>
            </a:rPr>
            <a:t>Project, Configuration Management (CM)</a:t>
          </a:r>
        </a:p>
      </dgm:t>
    </dgm:pt>
    <dgm:pt modelId="{322173E6-A945-4E86-AA3C-A51E20973991}" type="parTrans" cxnId="{927F2BC7-98C1-44BB-A516-7BD281447D8A}">
      <dgm:prSet/>
      <dgm:spPr/>
      <dgm:t>
        <a:bodyPr/>
        <a:lstStyle/>
        <a:p>
          <a:endParaRPr lang="en-US"/>
        </a:p>
      </dgm:t>
    </dgm:pt>
    <dgm:pt modelId="{571F07C5-87F8-4587-B478-E963E516B107}" type="sibTrans" cxnId="{927F2BC7-98C1-44BB-A516-7BD281447D8A}">
      <dgm:prSet/>
      <dgm:spPr>
        <a:ln>
          <a:solidFill>
            <a:schemeClr val="tx1"/>
          </a:solidFill>
        </a:ln>
      </dgm:spPr>
      <dgm:t>
        <a:bodyPr/>
        <a:lstStyle/>
        <a:p>
          <a:endParaRPr lang="en-US"/>
        </a:p>
      </dgm:t>
    </dgm:pt>
    <dgm:pt modelId="{59394AB0-72D0-4391-9400-7D5F28AB846B}">
      <dgm:prSet phldrT="[Text]" custT="1"/>
      <dgm:spPr>
        <a:solidFill>
          <a:srgbClr val="99CCFF"/>
        </a:solidFill>
      </dgm:spPr>
      <dgm:t>
        <a:bodyPr/>
        <a:lstStyle/>
        <a:p>
          <a:pPr algn="l"/>
          <a:r>
            <a:rPr lang="en-US" sz="1200" dirty="0" err="1">
              <a:solidFill>
                <a:schemeClr val="tx1"/>
              </a:solidFill>
            </a:rPr>
            <a:t>eRouting</a:t>
          </a:r>
          <a:r>
            <a:rPr lang="en-US" sz="1200" dirty="0">
              <a:solidFill>
                <a:schemeClr val="tx1"/>
              </a:solidFill>
            </a:rPr>
            <a:t>:</a:t>
          </a:r>
        </a:p>
        <a:p>
          <a:pPr algn="l"/>
          <a:r>
            <a:rPr lang="en-US" sz="1200" dirty="0">
              <a:solidFill>
                <a:schemeClr val="tx1"/>
              </a:solidFill>
            </a:rPr>
            <a:t>- Initiator (CM), preparer</a:t>
          </a:r>
        </a:p>
        <a:p>
          <a:pPr algn="l"/>
          <a:r>
            <a:rPr lang="en-US" sz="1200" dirty="0">
              <a:solidFill>
                <a:schemeClr val="tx1"/>
              </a:solidFill>
            </a:rPr>
            <a:t>- Project Manager</a:t>
          </a:r>
        </a:p>
        <a:p>
          <a:pPr algn="l"/>
          <a:r>
            <a:rPr lang="en-US" sz="1200" dirty="0">
              <a:solidFill>
                <a:schemeClr val="tx1"/>
              </a:solidFill>
            </a:rPr>
            <a:t>- CSO</a:t>
          </a:r>
        </a:p>
        <a:p>
          <a:pPr algn="l"/>
          <a:r>
            <a:rPr lang="en-US" sz="1200" dirty="0">
              <a:solidFill>
                <a:schemeClr val="tx1"/>
              </a:solidFill>
            </a:rPr>
            <a:t>- Code 300 SMA Orbital Debris Representative </a:t>
          </a:r>
        </a:p>
        <a:p>
          <a:pPr algn="l"/>
          <a:r>
            <a:rPr lang="en-US" sz="1200" dirty="0">
              <a:solidFill>
                <a:schemeClr val="tx1"/>
              </a:solidFill>
            </a:rPr>
            <a:t>- Others, as specified by Initiator</a:t>
          </a:r>
        </a:p>
      </dgm:t>
    </dgm:pt>
    <dgm:pt modelId="{F64E4C0C-0BC9-4619-9E84-F1CE3080A49F}" type="parTrans" cxnId="{AD7453C2-024A-4C47-83C2-65E3FB13C0DB}">
      <dgm:prSet/>
      <dgm:spPr/>
      <dgm:t>
        <a:bodyPr/>
        <a:lstStyle/>
        <a:p>
          <a:endParaRPr lang="en-US"/>
        </a:p>
      </dgm:t>
    </dgm:pt>
    <dgm:pt modelId="{2D7A87FA-DE3C-4509-AC9D-CC61AF663DC5}" type="sibTrans" cxnId="{AD7453C2-024A-4C47-83C2-65E3FB13C0DB}">
      <dgm:prSet/>
      <dgm:spPr>
        <a:ln>
          <a:solidFill>
            <a:schemeClr val="tx1"/>
          </a:solidFill>
        </a:ln>
      </dgm:spPr>
      <dgm:t>
        <a:bodyPr/>
        <a:lstStyle/>
        <a:p>
          <a:endParaRPr lang="en-US"/>
        </a:p>
      </dgm:t>
    </dgm:pt>
    <dgm:pt modelId="{F57083F1-02E3-4718-A008-E16DFB969F05}">
      <dgm:prSet custT="1"/>
      <dgm:spPr>
        <a:solidFill>
          <a:srgbClr val="99CCFF"/>
        </a:solidFill>
      </dgm:spPr>
      <dgm:t>
        <a:bodyPr/>
        <a:lstStyle/>
        <a:p>
          <a:r>
            <a:rPr lang="en-US" sz="1200" dirty="0">
              <a:solidFill>
                <a:schemeClr val="tx1"/>
              </a:solidFill>
            </a:rPr>
            <a:t>Initiator (Project)</a:t>
          </a:r>
        </a:p>
      </dgm:t>
    </dgm:pt>
    <dgm:pt modelId="{5BA69399-8108-48D8-BC89-B0F10D4D7656}" type="parTrans" cxnId="{69106CA6-3FCD-4DB9-9EB0-9E89FD5EEA6B}">
      <dgm:prSet/>
      <dgm:spPr/>
      <dgm:t>
        <a:bodyPr/>
        <a:lstStyle/>
        <a:p>
          <a:endParaRPr lang="en-US"/>
        </a:p>
      </dgm:t>
    </dgm:pt>
    <dgm:pt modelId="{B0734CA1-E8C3-43E8-8F80-A1F86F758BB8}" type="sibTrans" cxnId="{69106CA6-3FCD-4DB9-9EB0-9E89FD5EEA6B}">
      <dgm:prSet/>
      <dgm:spPr/>
      <dgm:t>
        <a:bodyPr/>
        <a:lstStyle/>
        <a:p>
          <a:endParaRPr lang="en-US"/>
        </a:p>
      </dgm:t>
    </dgm:pt>
    <dgm:pt modelId="{9ED564AD-3EBC-438C-AC71-2085C34D58DE}" type="pres">
      <dgm:prSet presAssocID="{4C4FA318-CFAA-48D1-AD39-A70D0DAE4281}" presName="Name0" presStyleCnt="0">
        <dgm:presLayoutVars>
          <dgm:dir/>
          <dgm:resizeHandles val="exact"/>
        </dgm:presLayoutVars>
      </dgm:prSet>
      <dgm:spPr/>
    </dgm:pt>
    <dgm:pt modelId="{2190264B-183A-41A3-B541-EAD137893E65}" type="pres">
      <dgm:prSet presAssocID="{B887EC94-2707-4FB7-806C-E7E2A9D53D41}" presName="node" presStyleLbl="node1" presStyleIdx="0" presStyleCnt="4" custScaleX="49084" custScaleY="50367" custLinFactNeighborX="33981" custLinFactNeighborY="-87109">
        <dgm:presLayoutVars>
          <dgm:bulletEnabled val="1"/>
        </dgm:presLayoutVars>
      </dgm:prSet>
      <dgm:spPr/>
    </dgm:pt>
    <dgm:pt modelId="{0CC81B30-A03D-4637-95A9-D753C9ECA8C3}" type="pres">
      <dgm:prSet presAssocID="{23195C46-D22B-43D3-8686-A24C0CB5E1C8}" presName="sibTrans" presStyleLbl="sibTrans2D1" presStyleIdx="0" presStyleCnt="3" custAng="167242" custScaleX="123599" custScaleY="37688" custLinFactNeighborX="-9803" custLinFactNeighborY="23143"/>
      <dgm:spPr/>
    </dgm:pt>
    <dgm:pt modelId="{036F1779-EC2C-4138-A95B-EAEA1F152F66}" type="pres">
      <dgm:prSet presAssocID="{23195C46-D22B-43D3-8686-A24C0CB5E1C8}" presName="connectorText" presStyleLbl="sibTrans2D1" presStyleIdx="0" presStyleCnt="3"/>
      <dgm:spPr/>
    </dgm:pt>
    <dgm:pt modelId="{0F67D5ED-436E-431A-866F-4264F643C88E}" type="pres">
      <dgm:prSet presAssocID="{E45C3578-5D8B-4C96-90C6-FB4CF5A9E091}" presName="node" presStyleLbl="node1" presStyleIdx="1" presStyleCnt="4" custScaleX="63659" custScaleY="54543" custLinFactNeighborX="4818" custLinFactNeighborY="-86777">
        <dgm:presLayoutVars>
          <dgm:bulletEnabled val="1"/>
        </dgm:presLayoutVars>
      </dgm:prSet>
      <dgm:spPr/>
    </dgm:pt>
    <dgm:pt modelId="{0515726B-6229-4F97-9406-B584F29B7922}" type="pres">
      <dgm:prSet presAssocID="{571F07C5-87F8-4587-B478-E963E516B107}" presName="sibTrans" presStyleLbl="sibTrans2D1" presStyleIdx="1" presStyleCnt="3" custAng="21521588" custScaleX="107059" custScaleY="36702" custLinFactNeighborX="-4547" custLinFactNeighborY="-11208"/>
      <dgm:spPr/>
    </dgm:pt>
    <dgm:pt modelId="{07144AF5-17AF-4E88-A405-75C784450C1E}" type="pres">
      <dgm:prSet presAssocID="{571F07C5-87F8-4587-B478-E963E516B107}" presName="connectorText" presStyleLbl="sibTrans2D1" presStyleIdx="1" presStyleCnt="3"/>
      <dgm:spPr/>
    </dgm:pt>
    <dgm:pt modelId="{2957084C-7564-4FC5-83F3-01CAD78D3FF8}" type="pres">
      <dgm:prSet presAssocID="{59394AB0-72D0-4391-9400-7D5F28AB846B}" presName="node" presStyleLbl="node1" presStyleIdx="2" presStyleCnt="4" custScaleX="96375" custScaleY="121599" custLinFactNeighborX="-54727" custLinFactNeighborY="-86452">
        <dgm:presLayoutVars>
          <dgm:bulletEnabled val="1"/>
        </dgm:presLayoutVars>
      </dgm:prSet>
      <dgm:spPr/>
    </dgm:pt>
    <dgm:pt modelId="{99A4141F-940D-4D11-B2F3-BDD3BC97C927}" type="pres">
      <dgm:prSet presAssocID="{2D7A87FA-DE3C-4509-AC9D-CC61AF663DC5}" presName="sibTrans" presStyleLbl="sibTrans2D1" presStyleIdx="2" presStyleCnt="3" custAng="21502215" custScaleX="120565" custScaleY="58315" custLinFactNeighborX="3084" custLinFactNeighborY="3250"/>
      <dgm:spPr/>
    </dgm:pt>
    <dgm:pt modelId="{8A5F77B1-E50F-412B-9BA9-688EC9542615}" type="pres">
      <dgm:prSet presAssocID="{2D7A87FA-DE3C-4509-AC9D-CC61AF663DC5}" presName="connectorText" presStyleLbl="sibTrans2D1" presStyleIdx="2" presStyleCnt="3"/>
      <dgm:spPr/>
    </dgm:pt>
    <dgm:pt modelId="{1C333AB4-F582-438A-A765-070DBA0EE207}" type="pres">
      <dgm:prSet presAssocID="{F57083F1-02E3-4718-A008-E16DFB969F05}" presName="node" presStyleLbl="node1" presStyleIdx="3" presStyleCnt="4" custScaleX="45897" custScaleY="42175" custLinFactNeighborX="-77801" custLinFactNeighborY="-82002">
        <dgm:presLayoutVars>
          <dgm:bulletEnabled val="1"/>
        </dgm:presLayoutVars>
      </dgm:prSet>
      <dgm:spPr/>
    </dgm:pt>
  </dgm:ptLst>
  <dgm:cxnLst>
    <dgm:cxn modelId="{D5680B22-11A8-49B1-8BF2-0BCEF230E035}" type="presOf" srcId="{F57083F1-02E3-4718-A008-E16DFB969F05}" destId="{1C333AB4-F582-438A-A765-070DBA0EE207}" srcOrd="0" destOrd="0" presId="urn:microsoft.com/office/officeart/2005/8/layout/process1"/>
    <dgm:cxn modelId="{0000A52B-22A6-4A0C-BC6D-B0D41D14CA56}" type="presOf" srcId="{23195C46-D22B-43D3-8686-A24C0CB5E1C8}" destId="{0CC81B30-A03D-4637-95A9-D753C9ECA8C3}" srcOrd="0" destOrd="0" presId="urn:microsoft.com/office/officeart/2005/8/layout/process1"/>
    <dgm:cxn modelId="{FA895438-8339-4B43-A4A1-515282E353BD}" type="presOf" srcId="{571F07C5-87F8-4587-B478-E963E516B107}" destId="{07144AF5-17AF-4E88-A405-75C784450C1E}" srcOrd="1" destOrd="0" presId="urn:microsoft.com/office/officeart/2005/8/layout/process1"/>
    <dgm:cxn modelId="{CE76EB67-3698-457A-8FE1-85B74844B129}" srcId="{4C4FA318-CFAA-48D1-AD39-A70D0DAE4281}" destId="{B887EC94-2707-4FB7-806C-E7E2A9D53D41}" srcOrd="0" destOrd="0" parTransId="{D2269AA3-DCF7-43BD-B7C2-77C2A7C58183}" sibTransId="{23195C46-D22B-43D3-8686-A24C0CB5E1C8}"/>
    <dgm:cxn modelId="{3BD15376-F055-4488-BEA5-C876467C081D}" type="presOf" srcId="{23195C46-D22B-43D3-8686-A24C0CB5E1C8}" destId="{036F1779-EC2C-4138-A95B-EAEA1F152F66}" srcOrd="1" destOrd="0" presId="urn:microsoft.com/office/officeart/2005/8/layout/process1"/>
    <dgm:cxn modelId="{95F88E95-5054-4AF3-BBFC-042D73E8B435}" type="presOf" srcId="{571F07C5-87F8-4587-B478-E963E516B107}" destId="{0515726B-6229-4F97-9406-B584F29B7922}" srcOrd="0" destOrd="0" presId="urn:microsoft.com/office/officeart/2005/8/layout/process1"/>
    <dgm:cxn modelId="{69106CA6-3FCD-4DB9-9EB0-9E89FD5EEA6B}" srcId="{4C4FA318-CFAA-48D1-AD39-A70D0DAE4281}" destId="{F57083F1-02E3-4718-A008-E16DFB969F05}" srcOrd="3" destOrd="0" parTransId="{5BA69399-8108-48D8-BC89-B0F10D4D7656}" sibTransId="{B0734CA1-E8C3-43E8-8F80-A1F86F758BB8}"/>
    <dgm:cxn modelId="{DA4090B1-FFE5-4031-BF5D-0F72F853CEB3}" type="presOf" srcId="{4C4FA318-CFAA-48D1-AD39-A70D0DAE4281}" destId="{9ED564AD-3EBC-438C-AC71-2085C34D58DE}" srcOrd="0" destOrd="0" presId="urn:microsoft.com/office/officeart/2005/8/layout/process1"/>
    <dgm:cxn modelId="{7AC1E1BD-6D86-47F7-8850-4296C19D487B}" type="presOf" srcId="{2D7A87FA-DE3C-4509-AC9D-CC61AF663DC5}" destId="{8A5F77B1-E50F-412B-9BA9-688EC9542615}" srcOrd="1" destOrd="0" presId="urn:microsoft.com/office/officeart/2005/8/layout/process1"/>
    <dgm:cxn modelId="{AD7453C2-024A-4C47-83C2-65E3FB13C0DB}" srcId="{4C4FA318-CFAA-48D1-AD39-A70D0DAE4281}" destId="{59394AB0-72D0-4391-9400-7D5F28AB846B}" srcOrd="2" destOrd="0" parTransId="{F64E4C0C-0BC9-4619-9E84-F1CE3080A49F}" sibTransId="{2D7A87FA-DE3C-4509-AC9D-CC61AF663DC5}"/>
    <dgm:cxn modelId="{927F2BC7-98C1-44BB-A516-7BD281447D8A}" srcId="{4C4FA318-CFAA-48D1-AD39-A70D0DAE4281}" destId="{E45C3578-5D8B-4C96-90C6-FB4CF5A9E091}" srcOrd="1" destOrd="0" parTransId="{322173E6-A945-4E86-AA3C-A51E20973991}" sibTransId="{571F07C5-87F8-4587-B478-E963E516B107}"/>
    <dgm:cxn modelId="{7D2852CD-0BDB-47D2-A797-157C5E53A0C3}" type="presOf" srcId="{59394AB0-72D0-4391-9400-7D5F28AB846B}" destId="{2957084C-7564-4FC5-83F3-01CAD78D3FF8}" srcOrd="0" destOrd="0" presId="urn:microsoft.com/office/officeart/2005/8/layout/process1"/>
    <dgm:cxn modelId="{82BB13D5-328E-4DE8-8393-3016C9FABE9C}" type="presOf" srcId="{2D7A87FA-DE3C-4509-AC9D-CC61AF663DC5}" destId="{99A4141F-940D-4D11-B2F3-BDD3BC97C927}" srcOrd="0" destOrd="0" presId="urn:microsoft.com/office/officeart/2005/8/layout/process1"/>
    <dgm:cxn modelId="{863A2CD5-4756-4722-AEE9-A2FCBB4E1906}" type="presOf" srcId="{B887EC94-2707-4FB7-806C-E7E2A9D53D41}" destId="{2190264B-183A-41A3-B541-EAD137893E65}" srcOrd="0" destOrd="0" presId="urn:microsoft.com/office/officeart/2005/8/layout/process1"/>
    <dgm:cxn modelId="{4C5527FB-4173-48F4-B2C5-52B740BBFD34}" type="presOf" srcId="{E45C3578-5D8B-4C96-90C6-FB4CF5A9E091}" destId="{0F67D5ED-436E-431A-866F-4264F643C88E}" srcOrd="0" destOrd="0" presId="urn:microsoft.com/office/officeart/2005/8/layout/process1"/>
    <dgm:cxn modelId="{603007FC-916F-41A8-A6B8-A8FE1655BE06}" type="presParOf" srcId="{9ED564AD-3EBC-438C-AC71-2085C34D58DE}" destId="{2190264B-183A-41A3-B541-EAD137893E65}" srcOrd="0" destOrd="0" presId="urn:microsoft.com/office/officeart/2005/8/layout/process1"/>
    <dgm:cxn modelId="{B0C12FC0-40F7-4DDF-B05A-DC08CB211FE4}" type="presParOf" srcId="{9ED564AD-3EBC-438C-AC71-2085C34D58DE}" destId="{0CC81B30-A03D-4637-95A9-D753C9ECA8C3}" srcOrd="1" destOrd="0" presId="urn:microsoft.com/office/officeart/2005/8/layout/process1"/>
    <dgm:cxn modelId="{040F5901-D18F-430B-A688-D8E7A677E4DB}" type="presParOf" srcId="{0CC81B30-A03D-4637-95A9-D753C9ECA8C3}" destId="{036F1779-EC2C-4138-A95B-EAEA1F152F66}" srcOrd="0" destOrd="0" presId="urn:microsoft.com/office/officeart/2005/8/layout/process1"/>
    <dgm:cxn modelId="{58DBB3D6-6110-4A28-AFAA-FE3A912821B5}" type="presParOf" srcId="{9ED564AD-3EBC-438C-AC71-2085C34D58DE}" destId="{0F67D5ED-436E-431A-866F-4264F643C88E}" srcOrd="2" destOrd="0" presId="urn:microsoft.com/office/officeart/2005/8/layout/process1"/>
    <dgm:cxn modelId="{0ABEA2BF-9BC9-4FE4-A1C7-36D1571C5036}" type="presParOf" srcId="{9ED564AD-3EBC-438C-AC71-2085C34D58DE}" destId="{0515726B-6229-4F97-9406-B584F29B7922}" srcOrd="3" destOrd="0" presId="urn:microsoft.com/office/officeart/2005/8/layout/process1"/>
    <dgm:cxn modelId="{CC3F0C23-2431-498D-85F3-C2AA27AF45AF}" type="presParOf" srcId="{0515726B-6229-4F97-9406-B584F29B7922}" destId="{07144AF5-17AF-4E88-A405-75C784450C1E}" srcOrd="0" destOrd="0" presId="urn:microsoft.com/office/officeart/2005/8/layout/process1"/>
    <dgm:cxn modelId="{5C0B27DF-AD17-4DC7-A64F-BC81DE125E2E}" type="presParOf" srcId="{9ED564AD-3EBC-438C-AC71-2085C34D58DE}" destId="{2957084C-7564-4FC5-83F3-01CAD78D3FF8}" srcOrd="4" destOrd="0" presId="urn:microsoft.com/office/officeart/2005/8/layout/process1"/>
    <dgm:cxn modelId="{9194B52B-4F4F-46C4-98E4-6983D75E4AA6}" type="presParOf" srcId="{9ED564AD-3EBC-438C-AC71-2085C34D58DE}" destId="{99A4141F-940D-4D11-B2F3-BDD3BC97C927}" srcOrd="5" destOrd="0" presId="urn:microsoft.com/office/officeart/2005/8/layout/process1"/>
    <dgm:cxn modelId="{13D44F37-E1E2-484A-81CD-8B729A7020EE}" type="presParOf" srcId="{99A4141F-940D-4D11-B2F3-BDD3BC97C927}" destId="{8A5F77B1-E50F-412B-9BA9-688EC9542615}" srcOrd="0" destOrd="0" presId="urn:microsoft.com/office/officeart/2005/8/layout/process1"/>
    <dgm:cxn modelId="{E784C12E-E12B-4464-AD85-4FC8CB777BF6}" type="presParOf" srcId="{9ED564AD-3EBC-438C-AC71-2085C34D58DE}" destId="{1C333AB4-F582-438A-A765-070DBA0EE20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4.6-3: Medium Earth Orbit, Tundra orbits, highly-inclined GEO, and others</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1900" dirty="0">
              <a:solidFill>
                <a:schemeClr val="tx1"/>
              </a:solidFill>
            </a:rPr>
            <a:t>Disposal orbit that increases the eccentricity over time</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Lifetime as short as practicable but &lt; 200 years</a:t>
          </a: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F327BFCB-F6BE-4439-9432-076C7BE2AB6B}">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rPr>
            <a:t> 25 years (each) in: LEO, GEO, GPS orbit</a:t>
          </a:r>
        </a:p>
      </dgm:t>
    </dgm:pt>
    <dgm:pt modelId="{C40D8C10-EB6E-40A7-9D2A-6B02770DDDB6}" type="parTrans" cxnId="{2D5DCDC8-2DFB-4669-8A9A-F6871B7EA1E5}">
      <dgm:prSet/>
      <dgm:spPr/>
      <dgm:t>
        <a:bodyPr/>
        <a:lstStyle/>
        <a:p>
          <a:endParaRPr lang="en-US"/>
        </a:p>
      </dgm:t>
    </dgm:pt>
    <dgm:pt modelId="{022ED23F-7E81-4760-B7D1-0AD626EC7D24}" type="sibTrans" cxnId="{2D5DCDC8-2DFB-4669-8A9A-F6871B7EA1E5}">
      <dgm:prSet/>
      <dgm:spPr/>
      <dgm:t>
        <a:bodyPr/>
        <a:lstStyle/>
        <a:p>
          <a:endParaRPr lang="en-US"/>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custScaleY="191250" custLinFactNeighborX="-3383" custLinFactNeighborY="-2483">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3"/>
      <dgm:spPr/>
    </dgm:pt>
    <dgm:pt modelId="{4AFEB0A9-0591-4E37-B6FE-FADBECF79A0C}" type="pres">
      <dgm:prSet presAssocID="{98DD175B-4FD5-4B15-AC4C-D17DB881346A}" presName="connTx" presStyleLbl="parChTrans1D2" presStyleIdx="0" presStyleCnt="3"/>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3" custScaleX="348061" custScaleY="93924">
        <dgm:presLayoutVars>
          <dgm:chPref val="3"/>
        </dgm:presLayoutVars>
      </dgm:prSet>
      <dgm:spPr/>
    </dgm:pt>
    <dgm:pt modelId="{9E310299-086F-445C-81BB-FF4AAA73311D}" type="pres">
      <dgm:prSet presAssocID="{9C33EE6D-7453-4930-8723-E0381168CAB1}" presName="level3hierChild" presStyleCnt="0"/>
      <dgm:spPr/>
    </dgm:pt>
    <dgm:pt modelId="{2EB34E4E-E3E8-46CB-9DB9-A1BFD26BA306}" type="pres">
      <dgm:prSet presAssocID="{1EF1D966-DC45-414F-8D9B-FBA7038FFE39}" presName="conn2-1" presStyleLbl="parChTrans1D2" presStyleIdx="1" presStyleCnt="3"/>
      <dgm:spPr/>
    </dgm:pt>
    <dgm:pt modelId="{681A4C6F-2FAC-4741-9167-F8015BF91861}" type="pres">
      <dgm:prSet presAssocID="{1EF1D966-DC45-414F-8D9B-FBA7038FFE39}" presName="connTx" presStyleLbl="parChTrans1D2" presStyleIdx="1" presStyleCnt="3"/>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1" presStyleCnt="3" custScaleX="286545" custScaleY="66529" custLinFactNeighborX="3838" custLinFactNeighborY="-11711">
        <dgm:presLayoutVars>
          <dgm:chPref val="3"/>
        </dgm:presLayoutVars>
      </dgm:prSet>
      <dgm:spPr/>
    </dgm:pt>
    <dgm:pt modelId="{EA65B085-8517-4BCF-B922-B4BBD0C2477D}" type="pres">
      <dgm:prSet presAssocID="{BE8958F1-08A7-4C3E-B19D-A15594A3E3B4}" presName="level3hierChild" presStyleCnt="0"/>
      <dgm:spPr/>
    </dgm:pt>
    <dgm:pt modelId="{823B2F40-4DF5-4543-A75D-3EA38337F924}" type="pres">
      <dgm:prSet presAssocID="{C40D8C10-EB6E-40A7-9D2A-6B02770DDDB6}" presName="conn2-1" presStyleLbl="parChTrans1D2" presStyleIdx="2" presStyleCnt="3"/>
      <dgm:spPr/>
    </dgm:pt>
    <dgm:pt modelId="{CA1613C2-7D79-444A-B976-C6DA198AAA87}" type="pres">
      <dgm:prSet presAssocID="{C40D8C10-EB6E-40A7-9D2A-6B02770DDDB6}" presName="connTx" presStyleLbl="parChTrans1D2" presStyleIdx="2" presStyleCnt="3"/>
      <dgm:spPr/>
    </dgm:pt>
    <dgm:pt modelId="{E1758829-F43A-4D71-8E3F-6E636C118C78}" type="pres">
      <dgm:prSet presAssocID="{F327BFCB-F6BE-4439-9432-076C7BE2AB6B}" presName="root2" presStyleCnt="0"/>
      <dgm:spPr/>
    </dgm:pt>
    <dgm:pt modelId="{68205427-F99E-4467-84A8-EE4E0A204073}" type="pres">
      <dgm:prSet presAssocID="{F327BFCB-F6BE-4439-9432-076C7BE2AB6B}" presName="LevelTwoTextNode" presStyleLbl="node2" presStyleIdx="2" presStyleCnt="3" custScaleX="294674" custScaleY="59105" custLinFactNeighborX="2467" custLinFactNeighborY="-19785">
        <dgm:presLayoutVars>
          <dgm:chPref val="3"/>
        </dgm:presLayoutVars>
      </dgm:prSet>
      <dgm:spPr/>
    </dgm:pt>
    <dgm:pt modelId="{EE815C03-710C-45A4-A072-EC682D0D7DDD}" type="pres">
      <dgm:prSet presAssocID="{F327BFCB-F6BE-4439-9432-076C7BE2AB6B}"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BE8FE917-BD63-4FD9-8A41-A0DB1C2F9FDA}" type="presOf" srcId="{98DD175B-4FD5-4B15-AC4C-D17DB881346A}" destId="{4AFEB0A9-0591-4E37-B6FE-FADBECF79A0C}" srcOrd="1" destOrd="0" presId="urn:microsoft.com/office/officeart/2005/8/layout/hierarchy2"/>
    <dgm:cxn modelId="{2CC56320-D5E0-4051-87A8-AB09D572320D}" type="presOf" srcId="{C40D8C10-EB6E-40A7-9D2A-6B02770DDDB6}" destId="{CA1613C2-7D79-444A-B976-C6DA198AAA87}"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425C9F30-8D41-4B46-81A9-AFB428C61442}" type="presOf" srcId="{C40D8C10-EB6E-40A7-9D2A-6B02770DDDB6}" destId="{823B2F40-4DF5-4543-A75D-3EA38337F924}" srcOrd="0"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1" destOrd="0" parTransId="{1EF1D966-DC45-414F-8D9B-FBA7038FFE39}" sibTransId="{5B9259AA-0EB7-4755-A13B-C5E5D3D97569}"/>
    <dgm:cxn modelId="{0F559A8A-5BFC-48BC-A9D1-171B580E7E84}" type="presOf" srcId="{F327BFCB-F6BE-4439-9432-076C7BE2AB6B}" destId="{68205427-F99E-4467-84A8-EE4E0A204073}" srcOrd="0" destOrd="0" presId="urn:microsoft.com/office/officeart/2005/8/layout/hierarchy2"/>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2D5DCDC8-2DFB-4669-8A9A-F6871B7EA1E5}" srcId="{94E87360-D11C-4616-B551-CBA241845857}" destId="{F327BFCB-F6BE-4439-9432-076C7BE2AB6B}" srcOrd="2" destOrd="0" parTransId="{C40D8C10-EB6E-40A7-9D2A-6B02770DDDB6}" sibTransId="{022ED23F-7E81-4760-B7D1-0AD626EC7D24}"/>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6E73A03A-B624-408C-AB23-74B1105D8C07}" type="presParOf" srcId="{4031D141-2A8C-4305-9496-F804617308E9}" destId="{2EB34E4E-E3E8-46CB-9DB9-A1BFD26BA306}" srcOrd="2"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3"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 modelId="{B5B76E77-E362-4285-9BD7-6EA1870C164E}" type="presParOf" srcId="{4031D141-2A8C-4305-9496-F804617308E9}" destId="{823B2F40-4DF5-4543-A75D-3EA38337F924}" srcOrd="4" destOrd="0" presId="urn:microsoft.com/office/officeart/2005/8/layout/hierarchy2"/>
    <dgm:cxn modelId="{6DF20397-8261-4D49-85FF-F0B129E78858}" type="presParOf" srcId="{823B2F40-4DF5-4543-A75D-3EA38337F924}" destId="{CA1613C2-7D79-444A-B976-C6DA198AAA87}" srcOrd="0" destOrd="0" presId="urn:microsoft.com/office/officeart/2005/8/layout/hierarchy2"/>
    <dgm:cxn modelId="{15F4681E-BCD8-4CC1-A923-11DBDB4C7A83}" type="presParOf" srcId="{4031D141-2A8C-4305-9496-F804617308E9}" destId="{E1758829-F43A-4D71-8E3F-6E636C118C78}" srcOrd="5" destOrd="0" presId="urn:microsoft.com/office/officeart/2005/8/layout/hierarchy2"/>
    <dgm:cxn modelId="{066D30D9-1283-4087-A8BC-24AC3DD27A82}" type="presParOf" srcId="{E1758829-F43A-4D71-8E3F-6E636C118C78}" destId="{68205427-F99E-4467-84A8-EE4E0A204073}" srcOrd="0" destOrd="0" presId="urn:microsoft.com/office/officeart/2005/8/layout/hierarchy2"/>
    <dgm:cxn modelId="{978D134C-2A55-4D71-AF81-A9C15835D01D}" type="presParOf" srcId="{E1758829-F43A-4D71-8E3F-6E636C118C78}" destId="{EE815C03-710C-45A4-A072-EC682D0D7DD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4.6-4: Disposal operations</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300" dirty="0">
              <a:solidFill>
                <a:schemeClr val="tx1"/>
              </a:solidFill>
            </a:rPr>
            <a:t>(a) 0.90 at EOM</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(b) For controlled reentry, 0.90 at EOM and agreement with Req. 4.7-1</a:t>
          </a: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2"/>
      <dgm:spPr/>
    </dgm:pt>
    <dgm:pt modelId="{4AFEB0A9-0591-4E37-B6FE-FADBECF79A0C}" type="pres">
      <dgm:prSet presAssocID="{98DD175B-4FD5-4B15-AC4C-D17DB881346A}" presName="connTx" presStyleLbl="parChTrans1D2" presStyleIdx="0" presStyleCnt="2"/>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2" custScaleX="240613" custScaleY="74739">
        <dgm:presLayoutVars>
          <dgm:chPref val="3"/>
        </dgm:presLayoutVars>
      </dgm:prSet>
      <dgm:spPr/>
    </dgm:pt>
    <dgm:pt modelId="{9E310299-086F-445C-81BB-FF4AAA73311D}" type="pres">
      <dgm:prSet presAssocID="{9C33EE6D-7453-4930-8723-E0381168CAB1}" presName="level3hierChild" presStyleCnt="0"/>
      <dgm:spPr/>
    </dgm:pt>
    <dgm:pt modelId="{2EB34E4E-E3E8-46CB-9DB9-A1BFD26BA306}" type="pres">
      <dgm:prSet presAssocID="{1EF1D966-DC45-414F-8D9B-FBA7038FFE39}" presName="conn2-1" presStyleLbl="parChTrans1D2" presStyleIdx="1" presStyleCnt="2"/>
      <dgm:spPr/>
    </dgm:pt>
    <dgm:pt modelId="{681A4C6F-2FAC-4741-9167-F8015BF91861}" type="pres">
      <dgm:prSet presAssocID="{1EF1D966-DC45-414F-8D9B-FBA7038FFE39}" presName="connTx" presStyleLbl="parChTrans1D2" presStyleIdx="1" presStyleCnt="2"/>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1" presStyleCnt="2" custScaleX="286545">
        <dgm:presLayoutVars>
          <dgm:chPref val="3"/>
        </dgm:presLayoutVars>
      </dgm:prSet>
      <dgm:spPr/>
    </dgm:pt>
    <dgm:pt modelId="{EA65B085-8517-4BCF-B922-B4BBD0C2477D}" type="pres">
      <dgm:prSet presAssocID="{BE8958F1-08A7-4C3E-B19D-A15594A3E3B4}"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BE8FE917-BD63-4FD9-8A41-A0DB1C2F9FDA}" type="presOf" srcId="{98DD175B-4FD5-4B15-AC4C-D17DB881346A}" destId="{4AFEB0A9-0591-4E37-B6FE-FADBECF79A0C}"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1" destOrd="0" parTransId="{1EF1D966-DC45-414F-8D9B-FBA7038FFE39}" sibTransId="{5B9259AA-0EB7-4755-A13B-C5E5D3D97569}"/>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6E73A03A-B624-408C-AB23-74B1105D8C07}" type="presParOf" srcId="{4031D141-2A8C-4305-9496-F804617308E9}" destId="{2EB34E4E-E3E8-46CB-9DB9-A1BFD26BA306}" srcOrd="2"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3"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4.7-1: Risk of human casualty</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Uncontrolled reentry: Risk &lt; 0.0001 (1:10,000)</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Controlled reentry</a:t>
          </a:r>
          <a:endParaRPr lang="en-US" sz="1200" dirty="0">
            <a:solidFill>
              <a:schemeClr val="tx1"/>
            </a:solidFill>
          </a:endParaRP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F327BFCB-F6BE-4439-9432-076C7BE2AB6B}">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Long-term reentry: &lt; 7 m</a:t>
          </a:r>
          <a:r>
            <a:rPr lang="en-US" sz="2000" baseline="30000" dirty="0">
              <a:solidFill>
                <a:schemeClr val="tx1"/>
              </a:solidFill>
            </a:rPr>
            <a:t>2</a:t>
          </a:r>
          <a:r>
            <a:rPr lang="en-US" sz="2000" dirty="0">
              <a:solidFill>
                <a:schemeClr val="tx1"/>
              </a:solidFill>
            </a:rPr>
            <a:t> DCA or 0.0001 risk of human casualty</a:t>
          </a:r>
        </a:p>
      </dgm:t>
    </dgm:pt>
    <dgm:pt modelId="{C40D8C10-EB6E-40A7-9D2A-6B02770DDDB6}" type="parTrans" cxnId="{2D5DCDC8-2DFB-4669-8A9A-F6871B7EA1E5}">
      <dgm:prSet/>
      <dgm:spPr/>
      <dgm:t>
        <a:bodyPr/>
        <a:lstStyle/>
        <a:p>
          <a:endParaRPr lang="en-US"/>
        </a:p>
      </dgm:t>
    </dgm:pt>
    <dgm:pt modelId="{022ED23F-7E81-4760-B7D1-0AD626EC7D24}" type="sibTrans" cxnId="{2D5DCDC8-2DFB-4669-8A9A-F6871B7EA1E5}">
      <dgm:prSet/>
      <dgm:spPr/>
      <dgm:t>
        <a:bodyPr/>
        <a:lstStyle/>
        <a:p>
          <a:endParaRPr lang="en-US"/>
        </a:p>
      </dgm:t>
    </dgm:pt>
    <dgm:pt modelId="{BC1706FA-A241-420E-9861-81F873A2F3B8}">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&gt; 370 km from foreign landmasses, &gt; 50 km from US and territories.</a:t>
          </a:r>
          <a:endParaRPr lang="en-US" dirty="0"/>
        </a:p>
      </dgm:t>
    </dgm:pt>
    <dgm:pt modelId="{8147352C-7184-4831-B981-4D586D712907}" type="parTrans" cxnId="{0E3BB580-C9CB-403B-A958-A1D8927E3527}">
      <dgm:prSet/>
      <dgm:spPr/>
      <dgm:t>
        <a:bodyPr/>
        <a:lstStyle/>
        <a:p>
          <a:endParaRPr lang="en-US"/>
        </a:p>
      </dgm:t>
    </dgm:pt>
    <dgm:pt modelId="{4200284A-A6E4-4429-814D-B66F46C5DF2A}" type="sibTrans" cxnId="{0E3BB580-C9CB-403B-A958-A1D8927E3527}">
      <dgm:prSet/>
      <dgm:spPr/>
      <dgm:t>
        <a:bodyPr/>
        <a:lstStyle/>
        <a:p>
          <a:endParaRPr lang="en-US"/>
        </a:p>
      </dgm:t>
    </dgm:pt>
    <dgm:pt modelId="{81322057-70E2-44BE-AE1A-2836392917D0}">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1400" dirty="0">
              <a:solidFill>
                <a:schemeClr val="tx1"/>
              </a:solidFill>
            </a:rPr>
            <a:t>Risk uncontrolled x Probability of Failure of reentry burn &lt; 0.0001</a:t>
          </a:r>
        </a:p>
      </dgm:t>
    </dgm:pt>
    <dgm:pt modelId="{45A43562-7194-46D4-92EE-886B5663F4A3}" type="parTrans" cxnId="{9D822ABD-84EA-44F8-A170-6FFA3E113AD7}">
      <dgm:prSet/>
      <dgm:spPr/>
      <dgm:t>
        <a:bodyPr/>
        <a:lstStyle/>
        <a:p>
          <a:endParaRPr lang="en-US"/>
        </a:p>
      </dgm:t>
    </dgm:pt>
    <dgm:pt modelId="{FAEA4676-137D-41C9-B69E-96223EDAC208}" type="sibTrans" cxnId="{9D822ABD-84EA-44F8-A170-6FFA3E113AD7}">
      <dgm:prSet/>
      <dgm:spPr/>
      <dgm:t>
        <a:bodyPr/>
        <a:lstStyle/>
        <a:p>
          <a:endParaRPr lang="en-US"/>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custScaleY="191250" custLinFactNeighborX="-3383" custLinFactNeighborY="-2483">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3"/>
      <dgm:spPr/>
    </dgm:pt>
    <dgm:pt modelId="{4AFEB0A9-0591-4E37-B6FE-FADBECF79A0C}" type="pres">
      <dgm:prSet presAssocID="{98DD175B-4FD5-4B15-AC4C-D17DB881346A}" presName="connTx" presStyleLbl="parChTrans1D2" presStyleIdx="0" presStyleCnt="3"/>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3" custScaleX="235021" custScaleY="93924">
        <dgm:presLayoutVars>
          <dgm:chPref val="3"/>
        </dgm:presLayoutVars>
      </dgm:prSet>
      <dgm:spPr/>
    </dgm:pt>
    <dgm:pt modelId="{9E310299-086F-445C-81BB-FF4AAA73311D}" type="pres">
      <dgm:prSet presAssocID="{9C33EE6D-7453-4930-8723-E0381168CAB1}" presName="level3hierChild" presStyleCnt="0"/>
      <dgm:spPr/>
    </dgm:pt>
    <dgm:pt modelId="{2EB34E4E-E3E8-46CB-9DB9-A1BFD26BA306}" type="pres">
      <dgm:prSet presAssocID="{1EF1D966-DC45-414F-8D9B-FBA7038FFE39}" presName="conn2-1" presStyleLbl="parChTrans1D2" presStyleIdx="1" presStyleCnt="3"/>
      <dgm:spPr/>
    </dgm:pt>
    <dgm:pt modelId="{681A4C6F-2FAC-4741-9167-F8015BF91861}" type="pres">
      <dgm:prSet presAssocID="{1EF1D966-DC45-414F-8D9B-FBA7038FFE39}" presName="connTx" presStyleLbl="parChTrans1D2" presStyleIdx="1" presStyleCnt="3"/>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1" presStyleCnt="3" custScaleX="231929" custScaleY="73496" custLinFactNeighborX="2081" custLinFactNeighborY="-4515">
        <dgm:presLayoutVars>
          <dgm:chPref val="3"/>
        </dgm:presLayoutVars>
      </dgm:prSet>
      <dgm:spPr/>
    </dgm:pt>
    <dgm:pt modelId="{EA65B085-8517-4BCF-B922-B4BBD0C2477D}" type="pres">
      <dgm:prSet presAssocID="{BE8958F1-08A7-4C3E-B19D-A15594A3E3B4}" presName="level3hierChild" presStyleCnt="0"/>
      <dgm:spPr/>
    </dgm:pt>
    <dgm:pt modelId="{BDF9893E-A14F-4899-A864-86A704F37036}" type="pres">
      <dgm:prSet presAssocID="{8147352C-7184-4831-B981-4D586D712907}" presName="conn2-1" presStyleLbl="parChTrans1D3" presStyleIdx="0" presStyleCnt="2"/>
      <dgm:spPr/>
    </dgm:pt>
    <dgm:pt modelId="{FC76D915-3B03-4532-AB5A-985F4584FDD6}" type="pres">
      <dgm:prSet presAssocID="{8147352C-7184-4831-B981-4D586D712907}" presName="connTx" presStyleLbl="parChTrans1D3" presStyleIdx="0" presStyleCnt="2"/>
      <dgm:spPr/>
    </dgm:pt>
    <dgm:pt modelId="{C9482B50-AD5D-423C-BE5F-A9277DFEE0D6}" type="pres">
      <dgm:prSet presAssocID="{BC1706FA-A241-420E-9861-81F873A2F3B8}" presName="root2" presStyleCnt="0"/>
      <dgm:spPr/>
    </dgm:pt>
    <dgm:pt modelId="{D8514A69-22BC-469C-B103-4294A82EBEC7}" type="pres">
      <dgm:prSet presAssocID="{BC1706FA-A241-420E-9861-81F873A2F3B8}" presName="LevelTwoTextNode" presStyleLbl="node3" presStyleIdx="0" presStyleCnt="2" custScaleX="112747">
        <dgm:presLayoutVars>
          <dgm:chPref val="3"/>
        </dgm:presLayoutVars>
      </dgm:prSet>
      <dgm:spPr/>
    </dgm:pt>
    <dgm:pt modelId="{5B3B600E-734B-4221-919F-2027A45EA21B}" type="pres">
      <dgm:prSet presAssocID="{BC1706FA-A241-420E-9861-81F873A2F3B8}" presName="level3hierChild" presStyleCnt="0"/>
      <dgm:spPr/>
    </dgm:pt>
    <dgm:pt modelId="{DAB50C73-2FAA-4167-A699-90CDBDB54EFA}" type="pres">
      <dgm:prSet presAssocID="{45A43562-7194-46D4-92EE-886B5663F4A3}" presName="conn2-1" presStyleLbl="parChTrans1D3" presStyleIdx="1" presStyleCnt="2"/>
      <dgm:spPr/>
    </dgm:pt>
    <dgm:pt modelId="{E5FB31C9-0B15-4257-87D5-A28133AF7539}" type="pres">
      <dgm:prSet presAssocID="{45A43562-7194-46D4-92EE-886B5663F4A3}" presName="connTx" presStyleLbl="parChTrans1D3" presStyleIdx="1" presStyleCnt="2"/>
      <dgm:spPr/>
    </dgm:pt>
    <dgm:pt modelId="{FF3D902C-0351-4C9B-86F8-A85807E10EBC}" type="pres">
      <dgm:prSet presAssocID="{81322057-70E2-44BE-AE1A-2836392917D0}" presName="root2" presStyleCnt="0"/>
      <dgm:spPr/>
    </dgm:pt>
    <dgm:pt modelId="{86017309-BBF2-48EB-A6DE-EA0ED1F08102}" type="pres">
      <dgm:prSet presAssocID="{81322057-70E2-44BE-AE1A-2836392917D0}" presName="LevelTwoTextNode" presStyleLbl="node3" presStyleIdx="1" presStyleCnt="2" custScaleX="112984">
        <dgm:presLayoutVars>
          <dgm:chPref val="3"/>
        </dgm:presLayoutVars>
      </dgm:prSet>
      <dgm:spPr/>
    </dgm:pt>
    <dgm:pt modelId="{1F3DCF5F-6729-48DA-9EAD-5A1D8B8335B6}" type="pres">
      <dgm:prSet presAssocID="{81322057-70E2-44BE-AE1A-2836392917D0}" presName="level3hierChild" presStyleCnt="0"/>
      <dgm:spPr/>
    </dgm:pt>
    <dgm:pt modelId="{823B2F40-4DF5-4543-A75D-3EA38337F924}" type="pres">
      <dgm:prSet presAssocID="{C40D8C10-EB6E-40A7-9D2A-6B02770DDDB6}" presName="conn2-1" presStyleLbl="parChTrans1D2" presStyleIdx="2" presStyleCnt="3"/>
      <dgm:spPr/>
    </dgm:pt>
    <dgm:pt modelId="{CA1613C2-7D79-444A-B976-C6DA198AAA87}" type="pres">
      <dgm:prSet presAssocID="{C40D8C10-EB6E-40A7-9D2A-6B02770DDDB6}" presName="connTx" presStyleLbl="parChTrans1D2" presStyleIdx="2" presStyleCnt="3"/>
      <dgm:spPr/>
    </dgm:pt>
    <dgm:pt modelId="{E1758829-F43A-4D71-8E3F-6E636C118C78}" type="pres">
      <dgm:prSet presAssocID="{F327BFCB-F6BE-4439-9432-076C7BE2AB6B}" presName="root2" presStyleCnt="0"/>
      <dgm:spPr/>
    </dgm:pt>
    <dgm:pt modelId="{68205427-F99E-4467-84A8-EE4E0A204073}" type="pres">
      <dgm:prSet presAssocID="{F327BFCB-F6BE-4439-9432-076C7BE2AB6B}" presName="LevelTwoTextNode" presStyleLbl="node2" presStyleIdx="2" presStyleCnt="3" custScaleX="227206" custScaleY="106851" custLinFactNeighborX="2467" custLinFactNeighborY="-14205">
        <dgm:presLayoutVars>
          <dgm:chPref val="3"/>
        </dgm:presLayoutVars>
      </dgm:prSet>
      <dgm:spPr/>
    </dgm:pt>
    <dgm:pt modelId="{EE815C03-710C-45A4-A072-EC682D0D7DDD}" type="pres">
      <dgm:prSet presAssocID="{F327BFCB-F6BE-4439-9432-076C7BE2AB6B}"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DB93AE16-B547-4993-A991-EB83819245BA}" type="presOf" srcId="{81322057-70E2-44BE-AE1A-2836392917D0}" destId="{86017309-BBF2-48EB-A6DE-EA0ED1F08102}" srcOrd="0" destOrd="0" presId="urn:microsoft.com/office/officeart/2005/8/layout/hierarchy2"/>
    <dgm:cxn modelId="{BE8FE917-BD63-4FD9-8A41-A0DB1C2F9FDA}" type="presOf" srcId="{98DD175B-4FD5-4B15-AC4C-D17DB881346A}" destId="{4AFEB0A9-0591-4E37-B6FE-FADBECF79A0C}" srcOrd="1" destOrd="0" presId="urn:microsoft.com/office/officeart/2005/8/layout/hierarchy2"/>
    <dgm:cxn modelId="{A3664318-F531-463B-8557-7D70FF79D563}" type="presOf" srcId="{BC1706FA-A241-420E-9861-81F873A2F3B8}" destId="{D8514A69-22BC-469C-B103-4294A82EBEC7}" srcOrd="0" destOrd="0" presId="urn:microsoft.com/office/officeart/2005/8/layout/hierarchy2"/>
    <dgm:cxn modelId="{2CC56320-D5E0-4051-87A8-AB09D572320D}" type="presOf" srcId="{C40D8C10-EB6E-40A7-9D2A-6B02770DDDB6}" destId="{CA1613C2-7D79-444A-B976-C6DA198AAA87}"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425C9F30-8D41-4B46-81A9-AFB428C61442}" type="presOf" srcId="{C40D8C10-EB6E-40A7-9D2A-6B02770DDDB6}" destId="{823B2F40-4DF5-4543-A75D-3EA38337F924}" srcOrd="0" destOrd="0" presId="urn:microsoft.com/office/officeart/2005/8/layout/hierarchy2"/>
    <dgm:cxn modelId="{71B65333-DB8C-4797-8671-285E150C6806}" type="presOf" srcId="{8147352C-7184-4831-B981-4D586D712907}" destId="{FC76D915-3B03-4532-AB5A-985F4584FDD6}" srcOrd="1"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60CD3344-F314-4390-8454-2F8CABF5321C}" type="presOf" srcId="{8147352C-7184-4831-B981-4D586D712907}" destId="{BDF9893E-A14F-4899-A864-86A704F37036}" srcOrd="0" destOrd="0" presId="urn:microsoft.com/office/officeart/2005/8/layout/hierarchy2"/>
    <dgm:cxn modelId="{C1650168-E2C3-42CF-8B81-8E71F642536A}" type="presOf" srcId="{45A43562-7194-46D4-92EE-886B5663F4A3}" destId="{E5FB31C9-0B15-4257-87D5-A28133AF7539}" srcOrd="1"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1" destOrd="0" parTransId="{1EF1D966-DC45-414F-8D9B-FBA7038FFE39}" sibTransId="{5B9259AA-0EB7-4755-A13B-C5E5D3D97569}"/>
    <dgm:cxn modelId="{0E3BB580-C9CB-403B-A958-A1D8927E3527}" srcId="{BE8958F1-08A7-4C3E-B19D-A15594A3E3B4}" destId="{BC1706FA-A241-420E-9861-81F873A2F3B8}" srcOrd="0" destOrd="0" parTransId="{8147352C-7184-4831-B981-4D586D712907}" sibTransId="{4200284A-A6E4-4429-814D-B66F46C5DF2A}"/>
    <dgm:cxn modelId="{0F559A8A-5BFC-48BC-A9D1-171B580E7E84}" type="presOf" srcId="{F327BFCB-F6BE-4439-9432-076C7BE2AB6B}" destId="{68205427-F99E-4467-84A8-EE4E0A204073}" srcOrd="0" destOrd="0" presId="urn:microsoft.com/office/officeart/2005/8/layout/hierarchy2"/>
    <dgm:cxn modelId="{D9D9718B-76E9-48A0-BED5-8070957756CB}" type="presOf" srcId="{45A43562-7194-46D4-92EE-886B5663F4A3}" destId="{DAB50C73-2FAA-4167-A699-90CDBDB54EFA}" srcOrd="0" destOrd="0" presId="urn:microsoft.com/office/officeart/2005/8/layout/hierarchy2"/>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9D822ABD-84EA-44F8-A170-6FFA3E113AD7}" srcId="{BE8958F1-08A7-4C3E-B19D-A15594A3E3B4}" destId="{81322057-70E2-44BE-AE1A-2836392917D0}" srcOrd="1" destOrd="0" parTransId="{45A43562-7194-46D4-92EE-886B5663F4A3}" sibTransId="{FAEA4676-137D-41C9-B69E-96223EDAC208}"/>
    <dgm:cxn modelId="{2D5DCDC8-2DFB-4669-8A9A-F6871B7EA1E5}" srcId="{94E87360-D11C-4616-B551-CBA241845857}" destId="{F327BFCB-F6BE-4439-9432-076C7BE2AB6B}" srcOrd="2" destOrd="0" parTransId="{C40D8C10-EB6E-40A7-9D2A-6B02770DDDB6}" sibTransId="{022ED23F-7E81-4760-B7D1-0AD626EC7D24}"/>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6E73A03A-B624-408C-AB23-74B1105D8C07}" type="presParOf" srcId="{4031D141-2A8C-4305-9496-F804617308E9}" destId="{2EB34E4E-E3E8-46CB-9DB9-A1BFD26BA306}" srcOrd="2"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3"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 modelId="{28632786-5930-4091-B467-E19779000C01}" type="presParOf" srcId="{EA65B085-8517-4BCF-B922-B4BBD0C2477D}" destId="{BDF9893E-A14F-4899-A864-86A704F37036}" srcOrd="0" destOrd="0" presId="urn:microsoft.com/office/officeart/2005/8/layout/hierarchy2"/>
    <dgm:cxn modelId="{04EFD6C5-4447-4CBF-8DCC-4D3E738F7FCB}" type="presParOf" srcId="{BDF9893E-A14F-4899-A864-86A704F37036}" destId="{FC76D915-3B03-4532-AB5A-985F4584FDD6}" srcOrd="0" destOrd="0" presId="urn:microsoft.com/office/officeart/2005/8/layout/hierarchy2"/>
    <dgm:cxn modelId="{9DFE33B7-CE39-4830-9E94-08AEBA4B5251}" type="presParOf" srcId="{EA65B085-8517-4BCF-B922-B4BBD0C2477D}" destId="{C9482B50-AD5D-423C-BE5F-A9277DFEE0D6}" srcOrd="1" destOrd="0" presId="urn:microsoft.com/office/officeart/2005/8/layout/hierarchy2"/>
    <dgm:cxn modelId="{26D2C7DC-5C3B-4268-8E9E-4932E09F8F04}" type="presParOf" srcId="{C9482B50-AD5D-423C-BE5F-A9277DFEE0D6}" destId="{D8514A69-22BC-469C-B103-4294A82EBEC7}" srcOrd="0" destOrd="0" presId="urn:microsoft.com/office/officeart/2005/8/layout/hierarchy2"/>
    <dgm:cxn modelId="{3D8C8420-6662-448B-9D24-9AC8623BAC89}" type="presParOf" srcId="{C9482B50-AD5D-423C-BE5F-A9277DFEE0D6}" destId="{5B3B600E-734B-4221-919F-2027A45EA21B}" srcOrd="1" destOrd="0" presId="urn:microsoft.com/office/officeart/2005/8/layout/hierarchy2"/>
    <dgm:cxn modelId="{2F9A1308-7732-4BA6-A5F6-6267C71C4A0B}" type="presParOf" srcId="{EA65B085-8517-4BCF-B922-B4BBD0C2477D}" destId="{DAB50C73-2FAA-4167-A699-90CDBDB54EFA}" srcOrd="2" destOrd="0" presId="urn:microsoft.com/office/officeart/2005/8/layout/hierarchy2"/>
    <dgm:cxn modelId="{AFD0244A-7553-42E3-AAA1-B59EF15C908A}" type="presParOf" srcId="{DAB50C73-2FAA-4167-A699-90CDBDB54EFA}" destId="{E5FB31C9-0B15-4257-87D5-A28133AF7539}" srcOrd="0" destOrd="0" presId="urn:microsoft.com/office/officeart/2005/8/layout/hierarchy2"/>
    <dgm:cxn modelId="{8C269558-5531-46C7-8A2B-3D731EC2C2B5}" type="presParOf" srcId="{EA65B085-8517-4BCF-B922-B4BBD0C2477D}" destId="{FF3D902C-0351-4C9B-86F8-A85807E10EBC}" srcOrd="3" destOrd="0" presId="urn:microsoft.com/office/officeart/2005/8/layout/hierarchy2"/>
    <dgm:cxn modelId="{64D19323-A8E7-437E-A0CE-801BAC5877C2}" type="presParOf" srcId="{FF3D902C-0351-4C9B-86F8-A85807E10EBC}" destId="{86017309-BBF2-48EB-A6DE-EA0ED1F08102}" srcOrd="0" destOrd="0" presId="urn:microsoft.com/office/officeart/2005/8/layout/hierarchy2"/>
    <dgm:cxn modelId="{0B584BFA-3718-4DA6-921D-5BA443BA7852}" type="presParOf" srcId="{FF3D902C-0351-4C9B-86F8-A85807E10EBC}" destId="{1F3DCF5F-6729-48DA-9EAD-5A1D8B8335B6}" srcOrd="1" destOrd="0" presId="urn:microsoft.com/office/officeart/2005/8/layout/hierarchy2"/>
    <dgm:cxn modelId="{B5B76E77-E362-4285-9BD7-6EA1870C164E}" type="presParOf" srcId="{4031D141-2A8C-4305-9496-F804617308E9}" destId="{823B2F40-4DF5-4543-A75D-3EA38337F924}" srcOrd="4" destOrd="0" presId="urn:microsoft.com/office/officeart/2005/8/layout/hierarchy2"/>
    <dgm:cxn modelId="{6DF20397-8261-4D49-85FF-F0B129E78858}" type="presParOf" srcId="{823B2F40-4DF5-4543-A75D-3EA38337F924}" destId="{CA1613C2-7D79-444A-B976-C6DA198AAA87}" srcOrd="0" destOrd="0" presId="urn:microsoft.com/office/officeart/2005/8/layout/hierarchy2"/>
    <dgm:cxn modelId="{15F4681E-BCD8-4CC1-A923-11DBDB4C7A83}" type="presParOf" srcId="{4031D141-2A8C-4305-9496-F804617308E9}" destId="{E1758829-F43A-4D71-8E3F-6E636C118C78}" srcOrd="5" destOrd="0" presId="urn:microsoft.com/office/officeart/2005/8/layout/hierarchy2"/>
    <dgm:cxn modelId="{066D30D9-1283-4087-A8BC-24AC3DD27A82}" type="presParOf" srcId="{E1758829-F43A-4D71-8E3F-6E636C118C78}" destId="{68205427-F99E-4467-84A8-EE4E0A204073}" srcOrd="0" destOrd="0" presId="urn:microsoft.com/office/officeart/2005/8/layout/hierarchy2"/>
    <dgm:cxn modelId="{978D134C-2A55-4D71-AF81-A9C15835D01D}" type="presParOf" srcId="{E1758829-F43A-4D71-8E3F-6E636C118C78}" destId="{EE815C03-710C-45A4-A072-EC682D0D7DD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sz="1800" dirty="0">
              <a:solidFill>
                <a:schemeClr val="tx1"/>
              </a:solidFill>
            </a:rPr>
            <a:t>4.8-1: Special classes:</a:t>
          </a:r>
        </a:p>
        <a:p>
          <a:pPr algn="l"/>
          <a:r>
            <a:rPr lang="en-US" sz="1800" dirty="0">
              <a:solidFill>
                <a:schemeClr val="tx1"/>
              </a:solidFill>
            </a:rPr>
            <a:t>- Large constellations</a:t>
          </a:r>
        </a:p>
        <a:p>
          <a:pPr algn="l"/>
          <a:r>
            <a:rPr lang="en-US" sz="1800" dirty="0">
              <a:solidFill>
                <a:schemeClr val="tx1"/>
              </a:solidFill>
            </a:rPr>
            <a:t>- Rendezvous, proximity operations, and satellite servicing</a:t>
          </a:r>
        </a:p>
        <a:p>
          <a:pPr algn="l"/>
          <a:r>
            <a:rPr lang="en-US" sz="1800" dirty="0">
              <a:solidFill>
                <a:schemeClr val="tx1"/>
              </a:solidFill>
            </a:rPr>
            <a:t>- Active debris removal</a:t>
          </a:r>
        </a:p>
        <a:p>
          <a:pPr algn="l"/>
          <a:r>
            <a:rPr lang="en-US" sz="1800" dirty="0">
              <a:solidFill>
                <a:schemeClr val="tx1"/>
              </a:solidFill>
            </a:rPr>
            <a:t>- Tethers</a:t>
          </a:r>
        </a:p>
        <a:p>
          <a:pPr algn="l"/>
          <a:r>
            <a:rPr lang="en-US" sz="1800" dirty="0">
              <a:solidFill>
                <a:schemeClr val="tx1"/>
              </a:solidFill>
            </a:rPr>
            <a:t>- Small satellites</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Requirements 4.3-4.7</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1800" dirty="0">
              <a:solidFill>
                <a:schemeClr val="tx1"/>
              </a:solidFill>
            </a:rPr>
            <a:t>Objective 5 of 2019 ODMSP (see next chart)</a:t>
          </a: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F327BFCB-F6BE-4439-9432-076C7BE2AB6B}">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Other</a:t>
          </a:r>
        </a:p>
      </dgm:t>
    </dgm:pt>
    <dgm:pt modelId="{C40D8C10-EB6E-40A7-9D2A-6B02770DDDB6}" type="parTrans" cxnId="{2D5DCDC8-2DFB-4669-8A9A-F6871B7EA1E5}">
      <dgm:prSet/>
      <dgm:spPr/>
      <dgm:t>
        <a:bodyPr/>
        <a:lstStyle/>
        <a:p>
          <a:endParaRPr lang="en-US"/>
        </a:p>
      </dgm:t>
    </dgm:pt>
    <dgm:pt modelId="{022ED23F-7E81-4760-B7D1-0AD626EC7D24}" type="sibTrans" cxnId="{2D5DCDC8-2DFB-4669-8A9A-F6871B7EA1E5}">
      <dgm:prSet/>
      <dgm:spPr/>
      <dgm:t>
        <a:bodyPr/>
        <a:lstStyle/>
        <a:p>
          <a:endParaRPr lang="en-US"/>
        </a:p>
      </dgm:t>
    </dgm:pt>
    <dgm:pt modelId="{DB296317-FD5B-4CBB-9815-9FF84FEE2D2D}">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Small </a:t>
          </a:r>
          <a:r>
            <a:rPr lang="en-US" dirty="0" err="1">
              <a:solidFill>
                <a:schemeClr val="tx1"/>
              </a:solidFill>
            </a:rPr>
            <a:t>sats</a:t>
          </a:r>
          <a:r>
            <a:rPr lang="en-US" dirty="0">
              <a:solidFill>
                <a:schemeClr val="tx1"/>
              </a:solidFill>
            </a:rPr>
            <a:t> &lt; 1U as operational debris</a:t>
          </a:r>
        </a:p>
      </dgm:t>
    </dgm:pt>
    <dgm:pt modelId="{D4AB9CEB-7E07-48C8-97A8-5D7D2F2DDF10}" type="parTrans" cxnId="{B0A4EFB4-D353-445F-9CD2-4A454B1674FC}">
      <dgm:prSet/>
      <dgm:spPr/>
      <dgm:t>
        <a:bodyPr/>
        <a:lstStyle/>
        <a:p>
          <a:endParaRPr lang="en-US"/>
        </a:p>
      </dgm:t>
    </dgm:pt>
    <dgm:pt modelId="{6B5988E7-0552-4DAB-9C68-33408A0276D5}" type="sibTrans" cxnId="{B0A4EFB4-D353-445F-9CD2-4A454B1674FC}">
      <dgm:prSet/>
      <dgm:spPr/>
      <dgm:t>
        <a:bodyPr/>
        <a:lstStyle/>
        <a:p>
          <a:endParaRPr lang="en-US"/>
        </a:p>
      </dgm:t>
    </dgm:pt>
    <dgm:pt modelId="{E533383C-845A-4424-A81E-D409109BABD9}">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Tether systems</a:t>
          </a:r>
        </a:p>
      </dgm:t>
    </dgm:pt>
    <dgm:pt modelId="{73836C52-3397-46FB-8170-EF2BE4754FE6}" type="parTrans" cxnId="{BAC3D6BB-9AB1-4CA8-8D46-9CE3AC3C0169}">
      <dgm:prSet/>
      <dgm:spPr/>
      <dgm:t>
        <a:bodyPr/>
        <a:lstStyle/>
        <a:p>
          <a:endParaRPr lang="en-US"/>
        </a:p>
      </dgm:t>
    </dgm:pt>
    <dgm:pt modelId="{82765A76-13CF-441F-8B94-A16C25CF615F}" type="sibTrans" cxnId="{BAC3D6BB-9AB1-4CA8-8D46-9CE3AC3C0169}">
      <dgm:prSet/>
      <dgm:spPr/>
      <dgm:t>
        <a:bodyPr/>
        <a:lstStyle/>
        <a:p>
          <a:endParaRPr lang="en-US"/>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custScaleX="216186" custScaleY="393925" custLinFactNeighborX="-392" custLinFactNeighborY="-814">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3"/>
      <dgm:spPr/>
    </dgm:pt>
    <dgm:pt modelId="{4AFEB0A9-0591-4E37-B6FE-FADBECF79A0C}" type="pres">
      <dgm:prSet presAssocID="{98DD175B-4FD5-4B15-AC4C-D17DB881346A}" presName="connTx" presStyleLbl="parChTrans1D2" presStyleIdx="0" presStyleCnt="3"/>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3" custScaleX="228662" custScaleY="85072" custLinFactNeighborX="197" custLinFactNeighborY="-20271">
        <dgm:presLayoutVars>
          <dgm:chPref val="3"/>
        </dgm:presLayoutVars>
      </dgm:prSet>
      <dgm:spPr/>
    </dgm:pt>
    <dgm:pt modelId="{9E310299-086F-445C-81BB-FF4AAA73311D}" type="pres">
      <dgm:prSet presAssocID="{9C33EE6D-7453-4930-8723-E0381168CAB1}" presName="level3hierChild" presStyleCnt="0"/>
      <dgm:spPr/>
    </dgm:pt>
    <dgm:pt modelId="{2EB34E4E-E3E8-46CB-9DB9-A1BFD26BA306}" type="pres">
      <dgm:prSet presAssocID="{1EF1D966-DC45-414F-8D9B-FBA7038FFE39}" presName="conn2-1" presStyleLbl="parChTrans1D2" presStyleIdx="1" presStyleCnt="3"/>
      <dgm:spPr/>
    </dgm:pt>
    <dgm:pt modelId="{681A4C6F-2FAC-4741-9167-F8015BF91861}" type="pres">
      <dgm:prSet presAssocID="{1EF1D966-DC45-414F-8D9B-FBA7038FFE39}" presName="connTx" presStyleLbl="parChTrans1D2" presStyleIdx="1" presStyleCnt="3"/>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1" presStyleCnt="3" custScaleX="231929" custScaleY="167476" custLinFactNeighborX="2522" custLinFactNeighborY="-9868">
        <dgm:presLayoutVars>
          <dgm:chPref val="3"/>
        </dgm:presLayoutVars>
      </dgm:prSet>
      <dgm:spPr/>
    </dgm:pt>
    <dgm:pt modelId="{EA65B085-8517-4BCF-B922-B4BBD0C2477D}" type="pres">
      <dgm:prSet presAssocID="{BE8958F1-08A7-4C3E-B19D-A15594A3E3B4}" presName="level3hierChild" presStyleCnt="0"/>
      <dgm:spPr/>
    </dgm:pt>
    <dgm:pt modelId="{823B2F40-4DF5-4543-A75D-3EA38337F924}" type="pres">
      <dgm:prSet presAssocID="{C40D8C10-EB6E-40A7-9D2A-6B02770DDDB6}" presName="conn2-1" presStyleLbl="parChTrans1D2" presStyleIdx="2" presStyleCnt="3"/>
      <dgm:spPr/>
    </dgm:pt>
    <dgm:pt modelId="{CA1613C2-7D79-444A-B976-C6DA198AAA87}" type="pres">
      <dgm:prSet presAssocID="{C40D8C10-EB6E-40A7-9D2A-6B02770DDDB6}" presName="connTx" presStyleLbl="parChTrans1D2" presStyleIdx="2" presStyleCnt="3"/>
      <dgm:spPr/>
    </dgm:pt>
    <dgm:pt modelId="{E1758829-F43A-4D71-8E3F-6E636C118C78}" type="pres">
      <dgm:prSet presAssocID="{F327BFCB-F6BE-4439-9432-076C7BE2AB6B}" presName="root2" presStyleCnt="0"/>
      <dgm:spPr/>
    </dgm:pt>
    <dgm:pt modelId="{68205427-F99E-4467-84A8-EE4E0A204073}" type="pres">
      <dgm:prSet presAssocID="{F327BFCB-F6BE-4439-9432-076C7BE2AB6B}" presName="LevelTwoTextNode" presStyleLbl="node2" presStyleIdx="2" presStyleCnt="3" custScaleX="218847" custScaleY="106851" custLinFactNeighborX="4970" custLinFactNeighborY="182">
        <dgm:presLayoutVars>
          <dgm:chPref val="3"/>
        </dgm:presLayoutVars>
      </dgm:prSet>
      <dgm:spPr/>
    </dgm:pt>
    <dgm:pt modelId="{EE815C03-710C-45A4-A072-EC682D0D7DDD}" type="pres">
      <dgm:prSet presAssocID="{F327BFCB-F6BE-4439-9432-076C7BE2AB6B}" presName="level3hierChild" presStyleCnt="0"/>
      <dgm:spPr/>
    </dgm:pt>
    <dgm:pt modelId="{5986AFC4-6778-4ADB-AE8D-B48FE47AD78E}" type="pres">
      <dgm:prSet presAssocID="{D4AB9CEB-7E07-48C8-97A8-5D7D2F2DDF10}" presName="conn2-1" presStyleLbl="parChTrans1D3" presStyleIdx="0" presStyleCnt="2"/>
      <dgm:spPr/>
    </dgm:pt>
    <dgm:pt modelId="{CF0A1073-961D-4C21-B1F3-53D1B158D25F}" type="pres">
      <dgm:prSet presAssocID="{D4AB9CEB-7E07-48C8-97A8-5D7D2F2DDF10}" presName="connTx" presStyleLbl="parChTrans1D3" presStyleIdx="0" presStyleCnt="2"/>
      <dgm:spPr/>
    </dgm:pt>
    <dgm:pt modelId="{6C57358E-9CF8-4EDA-9A96-DDC5CF5C89A7}" type="pres">
      <dgm:prSet presAssocID="{DB296317-FD5B-4CBB-9815-9FF84FEE2D2D}" presName="root2" presStyleCnt="0"/>
      <dgm:spPr/>
    </dgm:pt>
    <dgm:pt modelId="{8A438A38-E0BD-4B5E-8875-91FAA4496B62}" type="pres">
      <dgm:prSet presAssocID="{DB296317-FD5B-4CBB-9815-9FF84FEE2D2D}" presName="LevelTwoTextNode" presStyleLbl="node3" presStyleIdx="0" presStyleCnt="2">
        <dgm:presLayoutVars>
          <dgm:chPref val="3"/>
        </dgm:presLayoutVars>
      </dgm:prSet>
      <dgm:spPr/>
    </dgm:pt>
    <dgm:pt modelId="{6AAF9E33-07CB-4061-B124-7AD10ECB3806}" type="pres">
      <dgm:prSet presAssocID="{DB296317-FD5B-4CBB-9815-9FF84FEE2D2D}" presName="level3hierChild" presStyleCnt="0"/>
      <dgm:spPr/>
    </dgm:pt>
    <dgm:pt modelId="{8CB0F7B3-A7C8-48A1-88E0-2E975CF9E1C7}" type="pres">
      <dgm:prSet presAssocID="{73836C52-3397-46FB-8170-EF2BE4754FE6}" presName="conn2-1" presStyleLbl="parChTrans1D3" presStyleIdx="1" presStyleCnt="2"/>
      <dgm:spPr/>
    </dgm:pt>
    <dgm:pt modelId="{0BB979DB-B254-4A93-B097-5E31B283C6A7}" type="pres">
      <dgm:prSet presAssocID="{73836C52-3397-46FB-8170-EF2BE4754FE6}" presName="connTx" presStyleLbl="parChTrans1D3" presStyleIdx="1" presStyleCnt="2"/>
      <dgm:spPr/>
    </dgm:pt>
    <dgm:pt modelId="{DD625D12-82CE-4D9D-A6A5-D37BAC54780C}" type="pres">
      <dgm:prSet presAssocID="{E533383C-845A-4424-A81E-D409109BABD9}" presName="root2" presStyleCnt="0"/>
      <dgm:spPr/>
    </dgm:pt>
    <dgm:pt modelId="{2A965BE5-D822-47B9-810D-2A65581B4C08}" type="pres">
      <dgm:prSet presAssocID="{E533383C-845A-4424-A81E-D409109BABD9}" presName="LevelTwoTextNode" presStyleLbl="node3" presStyleIdx="1" presStyleCnt="2">
        <dgm:presLayoutVars>
          <dgm:chPref val="3"/>
        </dgm:presLayoutVars>
      </dgm:prSet>
      <dgm:spPr/>
    </dgm:pt>
    <dgm:pt modelId="{8658B899-BB4F-4DB9-AE0F-F859697D12DB}" type="pres">
      <dgm:prSet presAssocID="{E533383C-845A-4424-A81E-D409109BABD9}"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BE8FE917-BD63-4FD9-8A41-A0DB1C2F9FDA}" type="presOf" srcId="{98DD175B-4FD5-4B15-AC4C-D17DB881346A}" destId="{4AFEB0A9-0591-4E37-B6FE-FADBECF79A0C}" srcOrd="1" destOrd="0" presId="urn:microsoft.com/office/officeart/2005/8/layout/hierarchy2"/>
    <dgm:cxn modelId="{66540E1F-5ED1-4B52-AA50-51606026C0AD}" type="presOf" srcId="{D4AB9CEB-7E07-48C8-97A8-5D7D2F2DDF10}" destId="{5986AFC4-6778-4ADB-AE8D-B48FE47AD78E}" srcOrd="0" destOrd="0" presId="urn:microsoft.com/office/officeart/2005/8/layout/hierarchy2"/>
    <dgm:cxn modelId="{2CC56320-D5E0-4051-87A8-AB09D572320D}" type="presOf" srcId="{C40D8C10-EB6E-40A7-9D2A-6B02770DDDB6}" destId="{CA1613C2-7D79-444A-B976-C6DA198AAA87}"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425C9F30-8D41-4B46-81A9-AFB428C61442}" type="presOf" srcId="{C40D8C10-EB6E-40A7-9D2A-6B02770DDDB6}" destId="{823B2F40-4DF5-4543-A75D-3EA38337F924}" srcOrd="0"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3CC4E84C-3D7E-4F78-966E-DF70D0806569}" type="presOf" srcId="{D4AB9CEB-7E07-48C8-97A8-5D7D2F2DDF10}" destId="{CF0A1073-961D-4C21-B1F3-53D1B158D25F}" srcOrd="1"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1" destOrd="0" parTransId="{1EF1D966-DC45-414F-8D9B-FBA7038FFE39}" sibTransId="{5B9259AA-0EB7-4755-A13B-C5E5D3D97569}"/>
    <dgm:cxn modelId="{0F559A8A-5BFC-48BC-A9D1-171B580E7E84}" type="presOf" srcId="{F327BFCB-F6BE-4439-9432-076C7BE2AB6B}" destId="{68205427-F99E-4467-84A8-EE4E0A204073}" srcOrd="0" destOrd="0" presId="urn:microsoft.com/office/officeart/2005/8/layout/hierarchy2"/>
    <dgm:cxn modelId="{C17F3697-B757-413D-A1C9-343C1FC02795}" type="presOf" srcId="{73836C52-3397-46FB-8170-EF2BE4754FE6}" destId="{0BB979DB-B254-4A93-B097-5E31B283C6A7}" srcOrd="1" destOrd="0" presId="urn:microsoft.com/office/officeart/2005/8/layout/hierarchy2"/>
    <dgm:cxn modelId="{B0A4EFB4-D353-445F-9CD2-4A454B1674FC}" srcId="{F327BFCB-F6BE-4439-9432-076C7BE2AB6B}" destId="{DB296317-FD5B-4CBB-9815-9FF84FEE2D2D}" srcOrd="0" destOrd="0" parTransId="{D4AB9CEB-7E07-48C8-97A8-5D7D2F2DDF10}" sibTransId="{6B5988E7-0552-4DAB-9C68-33408A0276D5}"/>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59D8C7B9-5D45-4A82-A814-2251A39C68BF}" type="presOf" srcId="{73836C52-3397-46FB-8170-EF2BE4754FE6}" destId="{8CB0F7B3-A7C8-48A1-88E0-2E975CF9E1C7}" srcOrd="0" destOrd="0" presId="urn:microsoft.com/office/officeart/2005/8/layout/hierarchy2"/>
    <dgm:cxn modelId="{BAC3D6BB-9AB1-4CA8-8D46-9CE3AC3C0169}" srcId="{F327BFCB-F6BE-4439-9432-076C7BE2AB6B}" destId="{E533383C-845A-4424-A81E-D409109BABD9}" srcOrd="1" destOrd="0" parTransId="{73836C52-3397-46FB-8170-EF2BE4754FE6}" sibTransId="{82765A76-13CF-441F-8B94-A16C25CF615F}"/>
    <dgm:cxn modelId="{2D5DCDC8-2DFB-4669-8A9A-F6871B7EA1E5}" srcId="{94E87360-D11C-4616-B551-CBA241845857}" destId="{F327BFCB-F6BE-4439-9432-076C7BE2AB6B}" srcOrd="2" destOrd="0" parTransId="{C40D8C10-EB6E-40A7-9D2A-6B02770DDDB6}" sibTransId="{022ED23F-7E81-4760-B7D1-0AD626EC7D24}"/>
    <dgm:cxn modelId="{4AF2CFD2-8A6C-44B1-9668-E988C7621F78}" type="presOf" srcId="{DB296317-FD5B-4CBB-9815-9FF84FEE2D2D}" destId="{8A438A38-E0BD-4B5E-8875-91FAA4496B62}" srcOrd="0" destOrd="0" presId="urn:microsoft.com/office/officeart/2005/8/layout/hierarchy2"/>
    <dgm:cxn modelId="{421919DF-9863-4E26-8663-A02C2C546865}" type="presOf" srcId="{E533383C-845A-4424-A81E-D409109BABD9}" destId="{2A965BE5-D822-47B9-810D-2A65581B4C08}" srcOrd="0" destOrd="0" presId="urn:microsoft.com/office/officeart/2005/8/layout/hierarchy2"/>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6E73A03A-B624-408C-AB23-74B1105D8C07}" type="presParOf" srcId="{4031D141-2A8C-4305-9496-F804617308E9}" destId="{2EB34E4E-E3E8-46CB-9DB9-A1BFD26BA306}" srcOrd="2"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3"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 modelId="{B5B76E77-E362-4285-9BD7-6EA1870C164E}" type="presParOf" srcId="{4031D141-2A8C-4305-9496-F804617308E9}" destId="{823B2F40-4DF5-4543-A75D-3EA38337F924}" srcOrd="4" destOrd="0" presId="urn:microsoft.com/office/officeart/2005/8/layout/hierarchy2"/>
    <dgm:cxn modelId="{6DF20397-8261-4D49-85FF-F0B129E78858}" type="presParOf" srcId="{823B2F40-4DF5-4543-A75D-3EA38337F924}" destId="{CA1613C2-7D79-444A-B976-C6DA198AAA87}" srcOrd="0" destOrd="0" presId="urn:microsoft.com/office/officeart/2005/8/layout/hierarchy2"/>
    <dgm:cxn modelId="{15F4681E-BCD8-4CC1-A923-11DBDB4C7A83}" type="presParOf" srcId="{4031D141-2A8C-4305-9496-F804617308E9}" destId="{E1758829-F43A-4D71-8E3F-6E636C118C78}" srcOrd="5" destOrd="0" presId="urn:microsoft.com/office/officeart/2005/8/layout/hierarchy2"/>
    <dgm:cxn modelId="{066D30D9-1283-4087-A8BC-24AC3DD27A82}" type="presParOf" srcId="{E1758829-F43A-4D71-8E3F-6E636C118C78}" destId="{68205427-F99E-4467-84A8-EE4E0A204073}" srcOrd="0" destOrd="0" presId="urn:microsoft.com/office/officeart/2005/8/layout/hierarchy2"/>
    <dgm:cxn modelId="{978D134C-2A55-4D71-AF81-A9C15835D01D}" type="presParOf" srcId="{E1758829-F43A-4D71-8E3F-6E636C118C78}" destId="{EE815C03-710C-45A4-A072-EC682D0D7DDD}" srcOrd="1" destOrd="0" presId="urn:microsoft.com/office/officeart/2005/8/layout/hierarchy2"/>
    <dgm:cxn modelId="{7D75BC22-0E89-4E8D-9320-F0F95DD2CA99}" type="presParOf" srcId="{EE815C03-710C-45A4-A072-EC682D0D7DDD}" destId="{5986AFC4-6778-4ADB-AE8D-B48FE47AD78E}" srcOrd="0" destOrd="0" presId="urn:microsoft.com/office/officeart/2005/8/layout/hierarchy2"/>
    <dgm:cxn modelId="{0BC2F011-A861-43DE-A98B-0AE928803D60}" type="presParOf" srcId="{5986AFC4-6778-4ADB-AE8D-B48FE47AD78E}" destId="{CF0A1073-961D-4C21-B1F3-53D1B158D25F}" srcOrd="0" destOrd="0" presId="urn:microsoft.com/office/officeart/2005/8/layout/hierarchy2"/>
    <dgm:cxn modelId="{EFF67E12-3746-4B4D-9F50-24A4E0B2FB1C}" type="presParOf" srcId="{EE815C03-710C-45A4-A072-EC682D0D7DDD}" destId="{6C57358E-9CF8-4EDA-9A96-DDC5CF5C89A7}" srcOrd="1" destOrd="0" presId="urn:microsoft.com/office/officeart/2005/8/layout/hierarchy2"/>
    <dgm:cxn modelId="{9A21F827-93F1-495B-8EEA-CB2B853AFB7A}" type="presParOf" srcId="{6C57358E-9CF8-4EDA-9A96-DDC5CF5C89A7}" destId="{8A438A38-E0BD-4B5E-8875-91FAA4496B62}" srcOrd="0" destOrd="0" presId="urn:microsoft.com/office/officeart/2005/8/layout/hierarchy2"/>
    <dgm:cxn modelId="{A95216A5-8175-4F0B-BA5B-A28437C45721}" type="presParOf" srcId="{6C57358E-9CF8-4EDA-9A96-DDC5CF5C89A7}" destId="{6AAF9E33-07CB-4061-B124-7AD10ECB3806}" srcOrd="1" destOrd="0" presId="urn:microsoft.com/office/officeart/2005/8/layout/hierarchy2"/>
    <dgm:cxn modelId="{A0FECBE2-3688-4194-8606-301C5CD3C7C5}" type="presParOf" srcId="{EE815C03-710C-45A4-A072-EC682D0D7DDD}" destId="{8CB0F7B3-A7C8-48A1-88E0-2E975CF9E1C7}" srcOrd="2" destOrd="0" presId="urn:microsoft.com/office/officeart/2005/8/layout/hierarchy2"/>
    <dgm:cxn modelId="{A24B440A-870A-41DD-ACEA-B5A64A329B89}" type="presParOf" srcId="{8CB0F7B3-A7C8-48A1-88E0-2E975CF9E1C7}" destId="{0BB979DB-B254-4A93-B097-5E31B283C6A7}" srcOrd="0" destOrd="0" presId="urn:microsoft.com/office/officeart/2005/8/layout/hierarchy2"/>
    <dgm:cxn modelId="{D49771AA-4AF5-417E-AE05-254BAD631503}" type="presParOf" srcId="{EE815C03-710C-45A4-A072-EC682D0D7DDD}" destId="{DD625D12-82CE-4D9D-A6A5-D37BAC54780C}" srcOrd="3" destOrd="0" presId="urn:microsoft.com/office/officeart/2005/8/layout/hierarchy2"/>
    <dgm:cxn modelId="{2BE4FF11-7291-4EFF-B64B-AD16A1054CB0}" type="presParOf" srcId="{DD625D12-82CE-4D9D-A6A5-D37BAC54780C}" destId="{2A965BE5-D822-47B9-810D-2A65581B4C08}" srcOrd="0" destOrd="0" presId="urn:microsoft.com/office/officeart/2005/8/layout/hierarchy2"/>
    <dgm:cxn modelId="{9754970E-2982-4549-AA81-BA1A005749B8}" type="presParOf" srcId="{DD625D12-82CE-4D9D-A6A5-D37BAC54780C}" destId="{8658B899-BB4F-4DB9-AE0F-F859697D12DB}"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sz="1600" dirty="0">
              <a:solidFill>
                <a:schemeClr val="tx1"/>
              </a:solidFill>
            </a:rPr>
            <a:t>2019 ODMSP Objective 5: Special cases</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Large constellations: disposal reliability 0.90 with goal of 0.99 or better.</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1800" dirty="0">
              <a:solidFill>
                <a:schemeClr val="tx1"/>
              </a:solidFill>
            </a:rPr>
            <a:t>Small satellites: &lt; 25 years disposal, &lt; 100 object years</a:t>
          </a: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F327BFCB-F6BE-4439-9432-076C7BE2AB6B}">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Rendezvous, proximity operations, and satellite servicing: limit collision and explosion risk resulting from operations</a:t>
          </a:r>
        </a:p>
      </dgm:t>
    </dgm:pt>
    <dgm:pt modelId="{C40D8C10-EB6E-40A7-9D2A-6B02770DDDB6}" type="parTrans" cxnId="{2D5DCDC8-2DFB-4669-8A9A-F6871B7EA1E5}">
      <dgm:prSet/>
      <dgm:spPr/>
      <dgm:t>
        <a:bodyPr/>
        <a:lstStyle/>
        <a:p>
          <a:endParaRPr lang="en-US"/>
        </a:p>
      </dgm:t>
    </dgm:pt>
    <dgm:pt modelId="{022ED23F-7E81-4760-B7D1-0AD626EC7D24}" type="sibTrans" cxnId="{2D5DCDC8-2DFB-4669-8A9A-F6871B7EA1E5}">
      <dgm:prSet/>
      <dgm:spPr/>
      <dgm:t>
        <a:bodyPr/>
        <a:lstStyle/>
        <a:p>
          <a:endParaRPr lang="en-US"/>
        </a:p>
      </dgm:t>
    </dgm:pt>
    <dgm:pt modelId="{F9C93C63-E3EC-4DB5-A85B-A256A36CA47F}">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1800" dirty="0">
              <a:solidFill>
                <a:schemeClr val="tx1"/>
              </a:solidFill>
            </a:rPr>
            <a:t>Active Debris Removal: avoid fragmentation of target debris, and limit probability of collision and explosion</a:t>
          </a:r>
        </a:p>
      </dgm:t>
    </dgm:pt>
    <dgm:pt modelId="{59415A5C-214B-4B7D-98D2-21C345918F31}" type="sibTrans" cxnId="{D9A35F9B-F486-4024-86EA-19F34545226B}">
      <dgm:prSet/>
      <dgm:spPr/>
      <dgm:t>
        <a:bodyPr/>
        <a:lstStyle/>
        <a:p>
          <a:endParaRPr lang="en-US"/>
        </a:p>
      </dgm:t>
    </dgm:pt>
    <dgm:pt modelId="{901D732B-3950-4583-83B0-0125F8261E0C}" type="parTrans" cxnId="{D9A35F9B-F486-4024-86EA-19F34545226B}">
      <dgm:prSet/>
      <dgm:spPr/>
      <dgm:t>
        <a:bodyPr/>
        <a:lstStyle/>
        <a:p>
          <a:endParaRPr lang="en-US"/>
        </a:p>
      </dgm:t>
    </dgm:pt>
    <dgm:pt modelId="{D9D1B631-04A5-40F2-8C4E-72284B7964B1}">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Tether systems: analyze for collision risk</a:t>
          </a:r>
        </a:p>
      </dgm:t>
    </dgm:pt>
    <dgm:pt modelId="{5FDADE6D-FFE1-4F48-99F9-46184BBAD791}" type="parTrans" cxnId="{FE4D0280-1F6A-46D1-B364-388B82EBE4DA}">
      <dgm:prSet/>
      <dgm:spPr/>
      <dgm:t>
        <a:bodyPr/>
        <a:lstStyle/>
        <a:p>
          <a:endParaRPr lang="en-US"/>
        </a:p>
      </dgm:t>
    </dgm:pt>
    <dgm:pt modelId="{D9C98476-DDB5-4070-BA14-32F127C04E84}" type="sibTrans" cxnId="{FE4D0280-1F6A-46D1-B364-388B82EBE4DA}">
      <dgm:prSet/>
      <dgm:spPr/>
      <dgm:t>
        <a:bodyPr/>
        <a:lstStyle/>
        <a:p>
          <a:endParaRPr lang="en-US"/>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custScaleX="124437" custScaleY="310287" custLinFactNeighborX="-392" custLinFactNeighborY="-814">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5"/>
      <dgm:spPr/>
    </dgm:pt>
    <dgm:pt modelId="{4AFEB0A9-0591-4E37-B6FE-FADBECF79A0C}" type="pres">
      <dgm:prSet presAssocID="{98DD175B-4FD5-4B15-AC4C-D17DB881346A}" presName="connTx" presStyleLbl="parChTrans1D2" presStyleIdx="0" presStyleCnt="5"/>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5" custScaleX="712066" custScaleY="143027" custLinFactNeighborX="5682" custLinFactNeighborY="-54505">
        <dgm:presLayoutVars>
          <dgm:chPref val="3"/>
        </dgm:presLayoutVars>
      </dgm:prSet>
      <dgm:spPr/>
    </dgm:pt>
    <dgm:pt modelId="{9E310299-086F-445C-81BB-FF4AAA73311D}" type="pres">
      <dgm:prSet presAssocID="{9C33EE6D-7453-4930-8723-E0381168CAB1}" presName="level3hierChild" presStyleCnt="0"/>
      <dgm:spPr/>
    </dgm:pt>
    <dgm:pt modelId="{9D9FB366-E948-48AF-8D83-4A6424F853E7}" type="pres">
      <dgm:prSet presAssocID="{901D732B-3950-4583-83B0-0125F8261E0C}" presName="conn2-1" presStyleLbl="parChTrans1D2" presStyleIdx="1" presStyleCnt="5"/>
      <dgm:spPr/>
    </dgm:pt>
    <dgm:pt modelId="{3705A4B4-8384-4471-9F96-6CAE88080559}" type="pres">
      <dgm:prSet presAssocID="{901D732B-3950-4583-83B0-0125F8261E0C}" presName="connTx" presStyleLbl="parChTrans1D2" presStyleIdx="1" presStyleCnt="5"/>
      <dgm:spPr/>
    </dgm:pt>
    <dgm:pt modelId="{8F5EFDA5-93A0-4A75-9D13-98EC405CBF5E}" type="pres">
      <dgm:prSet presAssocID="{F9C93C63-E3EC-4DB5-A85B-A256A36CA47F}" presName="root2" presStyleCnt="0"/>
      <dgm:spPr/>
    </dgm:pt>
    <dgm:pt modelId="{CE803BB0-A922-47B5-8576-6709FB561FC5}" type="pres">
      <dgm:prSet presAssocID="{F9C93C63-E3EC-4DB5-A85B-A256A36CA47F}" presName="LevelTwoTextNode" presStyleLbl="node2" presStyleIdx="1" presStyleCnt="5" custScaleX="675899" custScaleY="188637" custLinFactY="100000" custLinFactNeighborX="-3859" custLinFactNeighborY="179673">
        <dgm:presLayoutVars>
          <dgm:chPref val="3"/>
        </dgm:presLayoutVars>
      </dgm:prSet>
      <dgm:spPr/>
    </dgm:pt>
    <dgm:pt modelId="{58CA3F55-9829-4EB5-86CF-0813F270F831}" type="pres">
      <dgm:prSet presAssocID="{F9C93C63-E3EC-4DB5-A85B-A256A36CA47F}" presName="level3hierChild" presStyleCnt="0"/>
      <dgm:spPr/>
    </dgm:pt>
    <dgm:pt modelId="{2EB34E4E-E3E8-46CB-9DB9-A1BFD26BA306}" type="pres">
      <dgm:prSet presAssocID="{1EF1D966-DC45-414F-8D9B-FBA7038FFE39}" presName="conn2-1" presStyleLbl="parChTrans1D2" presStyleIdx="2" presStyleCnt="5"/>
      <dgm:spPr/>
    </dgm:pt>
    <dgm:pt modelId="{681A4C6F-2FAC-4741-9167-F8015BF91861}" type="pres">
      <dgm:prSet presAssocID="{1EF1D966-DC45-414F-8D9B-FBA7038FFE39}" presName="connTx" presStyleLbl="parChTrans1D2" presStyleIdx="2" presStyleCnt="5"/>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2" presStyleCnt="5" custScaleX="694381" custScaleY="130772" custLinFactY="-100000" custLinFactNeighborX="-801" custLinFactNeighborY="-146257">
        <dgm:presLayoutVars>
          <dgm:chPref val="3"/>
        </dgm:presLayoutVars>
      </dgm:prSet>
      <dgm:spPr/>
    </dgm:pt>
    <dgm:pt modelId="{EA65B085-8517-4BCF-B922-B4BBD0C2477D}" type="pres">
      <dgm:prSet presAssocID="{BE8958F1-08A7-4C3E-B19D-A15594A3E3B4}" presName="level3hierChild" presStyleCnt="0"/>
      <dgm:spPr/>
    </dgm:pt>
    <dgm:pt modelId="{823B2F40-4DF5-4543-A75D-3EA38337F924}" type="pres">
      <dgm:prSet presAssocID="{C40D8C10-EB6E-40A7-9D2A-6B02770DDDB6}" presName="conn2-1" presStyleLbl="parChTrans1D2" presStyleIdx="3" presStyleCnt="5"/>
      <dgm:spPr/>
    </dgm:pt>
    <dgm:pt modelId="{CA1613C2-7D79-444A-B976-C6DA198AAA87}" type="pres">
      <dgm:prSet presAssocID="{C40D8C10-EB6E-40A7-9D2A-6B02770DDDB6}" presName="connTx" presStyleLbl="parChTrans1D2" presStyleIdx="3" presStyleCnt="5"/>
      <dgm:spPr/>
    </dgm:pt>
    <dgm:pt modelId="{E1758829-F43A-4D71-8E3F-6E636C118C78}" type="pres">
      <dgm:prSet presAssocID="{F327BFCB-F6BE-4439-9432-076C7BE2AB6B}" presName="root2" presStyleCnt="0"/>
      <dgm:spPr/>
    </dgm:pt>
    <dgm:pt modelId="{68205427-F99E-4467-84A8-EE4E0A204073}" type="pres">
      <dgm:prSet presAssocID="{F327BFCB-F6BE-4439-9432-076C7BE2AB6B}" presName="LevelTwoTextNode" presStyleLbl="node2" presStyleIdx="3" presStyleCnt="5" custScaleX="711069" custScaleY="142955" custLinFactY="-100000" custLinFactNeighborX="-2313" custLinFactNeighborY="-133763">
        <dgm:presLayoutVars>
          <dgm:chPref val="3"/>
        </dgm:presLayoutVars>
      </dgm:prSet>
      <dgm:spPr/>
    </dgm:pt>
    <dgm:pt modelId="{EE815C03-710C-45A4-A072-EC682D0D7DDD}" type="pres">
      <dgm:prSet presAssocID="{F327BFCB-F6BE-4439-9432-076C7BE2AB6B}" presName="level3hierChild" presStyleCnt="0"/>
      <dgm:spPr/>
    </dgm:pt>
    <dgm:pt modelId="{BFAEFF5C-0610-4475-B3E3-DF38D04A0F95}" type="pres">
      <dgm:prSet presAssocID="{5FDADE6D-FFE1-4F48-99F9-46184BBAD791}" presName="conn2-1" presStyleLbl="parChTrans1D2" presStyleIdx="4" presStyleCnt="5"/>
      <dgm:spPr/>
    </dgm:pt>
    <dgm:pt modelId="{AB51F359-27E8-4950-90BE-712E180442C2}" type="pres">
      <dgm:prSet presAssocID="{5FDADE6D-FFE1-4F48-99F9-46184BBAD791}" presName="connTx" presStyleLbl="parChTrans1D2" presStyleIdx="4" presStyleCnt="5"/>
      <dgm:spPr/>
    </dgm:pt>
    <dgm:pt modelId="{6D1953F7-E13A-4604-A614-31043463DEA1}" type="pres">
      <dgm:prSet presAssocID="{D9D1B631-04A5-40F2-8C4E-72284B7964B1}" presName="root2" presStyleCnt="0"/>
      <dgm:spPr/>
    </dgm:pt>
    <dgm:pt modelId="{E8308D68-80CB-4723-B24D-42470C8476DE}" type="pres">
      <dgm:prSet presAssocID="{D9D1B631-04A5-40F2-8C4E-72284B7964B1}" presName="LevelTwoTextNode" presStyleLbl="node2" presStyleIdx="4" presStyleCnt="5" custScaleX="654348" custLinFactNeighborY="-13890">
        <dgm:presLayoutVars>
          <dgm:chPref val="3"/>
        </dgm:presLayoutVars>
      </dgm:prSet>
      <dgm:spPr/>
    </dgm:pt>
    <dgm:pt modelId="{746EB944-097B-4214-82BC-816C9FE30AEE}" type="pres">
      <dgm:prSet presAssocID="{D9D1B631-04A5-40F2-8C4E-72284B7964B1}"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BE8FE917-BD63-4FD9-8A41-A0DB1C2F9FDA}" type="presOf" srcId="{98DD175B-4FD5-4B15-AC4C-D17DB881346A}" destId="{4AFEB0A9-0591-4E37-B6FE-FADBECF79A0C}" srcOrd="1" destOrd="0" presId="urn:microsoft.com/office/officeart/2005/8/layout/hierarchy2"/>
    <dgm:cxn modelId="{2CC56320-D5E0-4051-87A8-AB09D572320D}" type="presOf" srcId="{C40D8C10-EB6E-40A7-9D2A-6B02770DDDB6}" destId="{CA1613C2-7D79-444A-B976-C6DA198AAA87}"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425C9F30-8D41-4B46-81A9-AFB428C61442}" type="presOf" srcId="{C40D8C10-EB6E-40A7-9D2A-6B02770DDDB6}" destId="{823B2F40-4DF5-4543-A75D-3EA38337F924}" srcOrd="0"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3564E966-D06C-4646-8782-030BE70335BA}" type="presOf" srcId="{5FDADE6D-FFE1-4F48-99F9-46184BBAD791}" destId="{AB51F359-27E8-4950-90BE-712E180442C2}" srcOrd="1" destOrd="0" presId="urn:microsoft.com/office/officeart/2005/8/layout/hierarchy2"/>
    <dgm:cxn modelId="{D2AF494E-C138-4D8D-BBE6-F5CADEB2FC8E}" type="presOf" srcId="{D9D1B631-04A5-40F2-8C4E-72284B7964B1}" destId="{E8308D68-80CB-4723-B24D-42470C8476DE}" srcOrd="0"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2" destOrd="0" parTransId="{1EF1D966-DC45-414F-8D9B-FBA7038FFE39}" sibTransId="{5B9259AA-0EB7-4755-A13B-C5E5D3D97569}"/>
    <dgm:cxn modelId="{FE4D0280-1F6A-46D1-B364-388B82EBE4DA}" srcId="{94E87360-D11C-4616-B551-CBA241845857}" destId="{D9D1B631-04A5-40F2-8C4E-72284B7964B1}" srcOrd="4" destOrd="0" parTransId="{5FDADE6D-FFE1-4F48-99F9-46184BBAD791}" sibTransId="{D9C98476-DDB5-4070-BA14-32F127C04E84}"/>
    <dgm:cxn modelId="{0F559A8A-5BFC-48BC-A9D1-171B580E7E84}" type="presOf" srcId="{F327BFCB-F6BE-4439-9432-076C7BE2AB6B}" destId="{68205427-F99E-4467-84A8-EE4E0A204073}" srcOrd="0" destOrd="0" presId="urn:microsoft.com/office/officeart/2005/8/layout/hierarchy2"/>
    <dgm:cxn modelId="{63882A8E-F574-4616-AF01-24DF4AD58B4C}" type="presOf" srcId="{F9C93C63-E3EC-4DB5-A85B-A256A36CA47F}" destId="{CE803BB0-A922-47B5-8576-6709FB561FC5}" srcOrd="0" destOrd="0" presId="urn:microsoft.com/office/officeart/2005/8/layout/hierarchy2"/>
    <dgm:cxn modelId="{20B83496-8F52-4B44-B199-E6B9F1BC50F2}" type="presOf" srcId="{901D732B-3950-4583-83B0-0125F8261E0C}" destId="{3705A4B4-8384-4471-9F96-6CAE88080559}" srcOrd="1" destOrd="0" presId="urn:microsoft.com/office/officeart/2005/8/layout/hierarchy2"/>
    <dgm:cxn modelId="{D9A35F9B-F486-4024-86EA-19F34545226B}" srcId="{94E87360-D11C-4616-B551-CBA241845857}" destId="{F9C93C63-E3EC-4DB5-A85B-A256A36CA47F}" srcOrd="1" destOrd="0" parTransId="{901D732B-3950-4583-83B0-0125F8261E0C}" sibTransId="{59415A5C-214B-4B7D-98D2-21C345918F31}"/>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0944A3C0-79D1-4396-98C1-66EC1D071623}" type="presOf" srcId="{5FDADE6D-FFE1-4F48-99F9-46184BBAD791}" destId="{BFAEFF5C-0610-4475-B3E3-DF38D04A0F95}" srcOrd="0" destOrd="0" presId="urn:microsoft.com/office/officeart/2005/8/layout/hierarchy2"/>
    <dgm:cxn modelId="{2D5DCDC8-2DFB-4669-8A9A-F6871B7EA1E5}" srcId="{94E87360-D11C-4616-B551-CBA241845857}" destId="{F327BFCB-F6BE-4439-9432-076C7BE2AB6B}" srcOrd="3" destOrd="0" parTransId="{C40D8C10-EB6E-40A7-9D2A-6B02770DDDB6}" sibTransId="{022ED23F-7E81-4760-B7D1-0AD626EC7D24}"/>
    <dgm:cxn modelId="{18F049EB-D87C-43B0-9201-DCC41190BD9C}" type="presOf" srcId="{901D732B-3950-4583-83B0-0125F8261E0C}" destId="{9D9FB366-E948-48AF-8D83-4A6424F853E7}" srcOrd="0" destOrd="0" presId="urn:microsoft.com/office/officeart/2005/8/layout/hierarchy2"/>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75B08490-CB24-49D4-835D-6CBE96F21538}" type="presParOf" srcId="{4031D141-2A8C-4305-9496-F804617308E9}" destId="{9D9FB366-E948-48AF-8D83-4A6424F853E7}" srcOrd="2" destOrd="0" presId="urn:microsoft.com/office/officeart/2005/8/layout/hierarchy2"/>
    <dgm:cxn modelId="{8A05CEE2-FBF4-43B4-AF9B-7328C84593A1}" type="presParOf" srcId="{9D9FB366-E948-48AF-8D83-4A6424F853E7}" destId="{3705A4B4-8384-4471-9F96-6CAE88080559}" srcOrd="0" destOrd="0" presId="urn:microsoft.com/office/officeart/2005/8/layout/hierarchy2"/>
    <dgm:cxn modelId="{8E053130-A32B-476A-99CC-99853EE098A2}" type="presParOf" srcId="{4031D141-2A8C-4305-9496-F804617308E9}" destId="{8F5EFDA5-93A0-4A75-9D13-98EC405CBF5E}" srcOrd="3" destOrd="0" presId="urn:microsoft.com/office/officeart/2005/8/layout/hierarchy2"/>
    <dgm:cxn modelId="{17B3FA1F-46CD-4D99-9C20-BA9DC3D3927C}" type="presParOf" srcId="{8F5EFDA5-93A0-4A75-9D13-98EC405CBF5E}" destId="{CE803BB0-A922-47B5-8576-6709FB561FC5}" srcOrd="0" destOrd="0" presId="urn:microsoft.com/office/officeart/2005/8/layout/hierarchy2"/>
    <dgm:cxn modelId="{8E279033-4D74-4DDB-BBC4-CE2434AF44A8}" type="presParOf" srcId="{8F5EFDA5-93A0-4A75-9D13-98EC405CBF5E}" destId="{58CA3F55-9829-4EB5-86CF-0813F270F831}" srcOrd="1" destOrd="0" presId="urn:microsoft.com/office/officeart/2005/8/layout/hierarchy2"/>
    <dgm:cxn modelId="{6E73A03A-B624-408C-AB23-74B1105D8C07}" type="presParOf" srcId="{4031D141-2A8C-4305-9496-F804617308E9}" destId="{2EB34E4E-E3E8-46CB-9DB9-A1BFD26BA306}" srcOrd="4"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5"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 modelId="{B5B76E77-E362-4285-9BD7-6EA1870C164E}" type="presParOf" srcId="{4031D141-2A8C-4305-9496-F804617308E9}" destId="{823B2F40-4DF5-4543-A75D-3EA38337F924}" srcOrd="6" destOrd="0" presId="urn:microsoft.com/office/officeart/2005/8/layout/hierarchy2"/>
    <dgm:cxn modelId="{6DF20397-8261-4D49-85FF-F0B129E78858}" type="presParOf" srcId="{823B2F40-4DF5-4543-A75D-3EA38337F924}" destId="{CA1613C2-7D79-444A-B976-C6DA198AAA87}" srcOrd="0" destOrd="0" presId="urn:microsoft.com/office/officeart/2005/8/layout/hierarchy2"/>
    <dgm:cxn modelId="{15F4681E-BCD8-4CC1-A923-11DBDB4C7A83}" type="presParOf" srcId="{4031D141-2A8C-4305-9496-F804617308E9}" destId="{E1758829-F43A-4D71-8E3F-6E636C118C78}" srcOrd="7" destOrd="0" presId="urn:microsoft.com/office/officeart/2005/8/layout/hierarchy2"/>
    <dgm:cxn modelId="{066D30D9-1283-4087-A8BC-24AC3DD27A82}" type="presParOf" srcId="{E1758829-F43A-4D71-8E3F-6E636C118C78}" destId="{68205427-F99E-4467-84A8-EE4E0A204073}" srcOrd="0" destOrd="0" presId="urn:microsoft.com/office/officeart/2005/8/layout/hierarchy2"/>
    <dgm:cxn modelId="{978D134C-2A55-4D71-AF81-A9C15835D01D}" type="presParOf" srcId="{E1758829-F43A-4D71-8E3F-6E636C118C78}" destId="{EE815C03-710C-45A4-A072-EC682D0D7DDD}" srcOrd="1" destOrd="0" presId="urn:microsoft.com/office/officeart/2005/8/layout/hierarchy2"/>
    <dgm:cxn modelId="{B4B7776B-27C8-414E-869A-1B935B3E89A1}" type="presParOf" srcId="{4031D141-2A8C-4305-9496-F804617308E9}" destId="{BFAEFF5C-0610-4475-B3E3-DF38D04A0F95}" srcOrd="8" destOrd="0" presId="urn:microsoft.com/office/officeart/2005/8/layout/hierarchy2"/>
    <dgm:cxn modelId="{4A582D84-F976-4DC3-8981-14EAA173B8AB}" type="presParOf" srcId="{BFAEFF5C-0610-4475-B3E3-DF38D04A0F95}" destId="{AB51F359-27E8-4950-90BE-712E180442C2}" srcOrd="0" destOrd="0" presId="urn:microsoft.com/office/officeart/2005/8/layout/hierarchy2"/>
    <dgm:cxn modelId="{03CB7516-C2D6-48D5-806F-3D302143E397}" type="presParOf" srcId="{4031D141-2A8C-4305-9496-F804617308E9}" destId="{6D1953F7-E13A-4604-A614-31043463DEA1}" srcOrd="9" destOrd="0" presId="urn:microsoft.com/office/officeart/2005/8/layout/hierarchy2"/>
    <dgm:cxn modelId="{676100A6-968A-4B91-9065-5458C40BF561}" type="presParOf" srcId="{6D1953F7-E13A-4604-A614-31043463DEA1}" destId="{E8308D68-80CB-4723-B24D-42470C8476DE}" srcOrd="0" destOrd="0" presId="urn:microsoft.com/office/officeart/2005/8/layout/hierarchy2"/>
    <dgm:cxn modelId="{CC5BBD89-87E7-45E2-B162-496A34F3AD66}" type="presParOf" srcId="{6D1953F7-E13A-4604-A614-31043463DEA1}" destId="{746EB944-097B-4214-82BC-816C9FE30AEE}"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B5334-B72A-442C-A881-6F4F031BD13E}" type="doc">
      <dgm:prSet loTypeId="urn:microsoft.com/office/officeart/2005/8/layout/process1" loCatId="process" qsTypeId="urn:microsoft.com/office/officeart/2005/8/quickstyle/simple1" qsCatId="simple" csTypeId="urn:microsoft.com/office/officeart/2005/8/colors/accent1_2" csCatId="accent1" phldr="1"/>
      <dgm:spPr/>
    </dgm:pt>
    <dgm:pt modelId="{D950785B-C115-4882-B46F-A073C853C597}">
      <dgm:prSet phldrT="[Text]" custT="1">
        <dgm:style>
          <a:lnRef idx="0">
            <a:schemeClr val="accent6"/>
          </a:lnRef>
          <a:fillRef idx="3">
            <a:schemeClr val="accent6"/>
          </a:fillRef>
          <a:effectRef idx="3">
            <a:schemeClr val="accent6"/>
          </a:effectRef>
          <a:fontRef idx="minor">
            <a:schemeClr val="lt1"/>
          </a:fontRef>
        </dgm:style>
      </dgm:prSet>
      <dgm:spPr>
        <a:solidFill>
          <a:srgbClr val="00B050"/>
        </a:solidFill>
      </dgm:spPr>
      <dgm:t>
        <a:bodyPr/>
        <a:lstStyle/>
        <a:p>
          <a:r>
            <a:rPr lang="en-US" sz="1200" dirty="0">
              <a:solidFill>
                <a:schemeClr val="tx1"/>
              </a:solidFill>
            </a:rPr>
            <a:t>Office of Safety &amp; Mission Assurance (OSMA)</a:t>
          </a:r>
        </a:p>
      </dgm:t>
    </dgm:pt>
    <dgm:pt modelId="{949A16CC-FD85-4898-8CBB-F96A5B893DEE}" type="parTrans" cxnId="{D48004DF-B479-4F20-AB96-6BEA73C2E670}">
      <dgm:prSet/>
      <dgm:spPr/>
      <dgm:t>
        <a:bodyPr/>
        <a:lstStyle/>
        <a:p>
          <a:endParaRPr lang="en-US"/>
        </a:p>
      </dgm:t>
    </dgm:pt>
    <dgm:pt modelId="{CE35BB2A-3F1C-4C99-B2BD-D3936633BE07}" type="sibTrans" cxnId="{D48004DF-B479-4F20-AB96-6BEA73C2E670}">
      <dgm:prSet/>
      <dgm:spPr>
        <a:ln>
          <a:solidFill>
            <a:schemeClr val="tx1"/>
          </a:solidFill>
        </a:ln>
      </dgm:spPr>
      <dgm:t>
        <a:bodyPr/>
        <a:lstStyle/>
        <a:p>
          <a:endParaRPr lang="en-US"/>
        </a:p>
      </dgm:t>
    </dgm:pt>
    <dgm:pt modelId="{483B22EC-4365-41FE-83FF-D711CB485D2D}">
      <dgm:prSet phldrT="[Text]" custT="1">
        <dgm:style>
          <a:lnRef idx="0">
            <a:schemeClr val="accent6"/>
          </a:lnRef>
          <a:fillRef idx="3">
            <a:schemeClr val="accent6"/>
          </a:fillRef>
          <a:effectRef idx="3">
            <a:schemeClr val="accent6"/>
          </a:effectRef>
          <a:fontRef idx="minor">
            <a:schemeClr val="lt1"/>
          </a:fontRef>
        </dgm:style>
      </dgm:prSet>
      <dgm:spPr>
        <a:solidFill>
          <a:srgbClr val="00B050"/>
        </a:solidFill>
      </dgm:spPr>
      <dgm:t>
        <a:bodyPr/>
        <a:lstStyle/>
        <a:p>
          <a:r>
            <a:rPr lang="en-US" sz="1800" dirty="0">
              <a:solidFill>
                <a:schemeClr val="tx1"/>
              </a:solidFill>
            </a:rPr>
            <a:t>Program Executive</a:t>
          </a:r>
        </a:p>
      </dgm:t>
    </dgm:pt>
    <dgm:pt modelId="{AE96395C-9CF3-4CAF-ADE7-63689E7E3434}" type="parTrans" cxnId="{CB253E3E-EA31-4BF5-904A-B3F23642EAA3}">
      <dgm:prSet/>
      <dgm:spPr/>
      <dgm:t>
        <a:bodyPr/>
        <a:lstStyle/>
        <a:p>
          <a:endParaRPr lang="en-US"/>
        </a:p>
      </dgm:t>
    </dgm:pt>
    <dgm:pt modelId="{4450CD9D-92FE-44CF-8CD1-E48DF06E1681}" type="sibTrans" cxnId="{CB253E3E-EA31-4BF5-904A-B3F23642EAA3}">
      <dgm:prSet/>
      <dgm:spPr/>
      <dgm:t>
        <a:bodyPr/>
        <a:lstStyle/>
        <a:p>
          <a:endParaRPr lang="en-US"/>
        </a:p>
      </dgm:t>
    </dgm:pt>
    <dgm:pt modelId="{8D4B287D-5F99-4748-B612-D43C689DE543}" type="pres">
      <dgm:prSet presAssocID="{837B5334-B72A-442C-A881-6F4F031BD13E}" presName="Name0" presStyleCnt="0">
        <dgm:presLayoutVars>
          <dgm:dir/>
          <dgm:resizeHandles val="exact"/>
        </dgm:presLayoutVars>
      </dgm:prSet>
      <dgm:spPr/>
    </dgm:pt>
    <dgm:pt modelId="{38186036-C93C-4F67-B09A-D8FE17FE547E}" type="pres">
      <dgm:prSet presAssocID="{D950785B-C115-4882-B46F-A073C853C597}" presName="node" presStyleLbl="node1" presStyleIdx="0" presStyleCnt="2" custScaleX="38477" custScaleY="40150" custLinFactNeighborX="33383" custLinFactNeighborY="-4967">
        <dgm:presLayoutVars>
          <dgm:bulletEnabled val="1"/>
        </dgm:presLayoutVars>
      </dgm:prSet>
      <dgm:spPr/>
    </dgm:pt>
    <dgm:pt modelId="{F62A9C6D-9C9D-460E-BDC3-76E1D8BBC3F7}" type="pres">
      <dgm:prSet presAssocID="{CE35BB2A-3F1C-4C99-B2BD-D3936633BE07}" presName="sibTrans" presStyleLbl="sibTrans2D1" presStyleIdx="0" presStyleCnt="1" custAng="10800000" custScaleX="151527" custScaleY="26933" custLinFactNeighborX="-3625" custLinFactNeighborY="-4614"/>
      <dgm:spPr/>
    </dgm:pt>
    <dgm:pt modelId="{959BF89A-E677-45E9-9C2B-EE39DA1F67C9}" type="pres">
      <dgm:prSet presAssocID="{CE35BB2A-3F1C-4C99-B2BD-D3936633BE07}" presName="connectorText" presStyleLbl="sibTrans2D1" presStyleIdx="0" presStyleCnt="1"/>
      <dgm:spPr/>
    </dgm:pt>
    <dgm:pt modelId="{3E34D055-D90D-4F95-8BF7-AE3F218B4D50}" type="pres">
      <dgm:prSet presAssocID="{483B22EC-4365-41FE-83FF-D711CB485D2D}" presName="node" presStyleLbl="node1" presStyleIdx="1" presStyleCnt="2" custScaleX="43220" custScaleY="37525" custLinFactNeighborX="513" custLinFactNeighborY="-4614">
        <dgm:presLayoutVars>
          <dgm:bulletEnabled val="1"/>
        </dgm:presLayoutVars>
      </dgm:prSet>
      <dgm:spPr/>
    </dgm:pt>
  </dgm:ptLst>
  <dgm:cxnLst>
    <dgm:cxn modelId="{28974903-54B2-4C21-8EEF-ABC958E9F40B}" type="presOf" srcId="{483B22EC-4365-41FE-83FF-D711CB485D2D}" destId="{3E34D055-D90D-4F95-8BF7-AE3F218B4D50}" srcOrd="0" destOrd="0" presId="urn:microsoft.com/office/officeart/2005/8/layout/process1"/>
    <dgm:cxn modelId="{CB253E3E-EA31-4BF5-904A-B3F23642EAA3}" srcId="{837B5334-B72A-442C-A881-6F4F031BD13E}" destId="{483B22EC-4365-41FE-83FF-D711CB485D2D}" srcOrd="1" destOrd="0" parTransId="{AE96395C-9CF3-4CAF-ADE7-63689E7E3434}" sibTransId="{4450CD9D-92FE-44CF-8CD1-E48DF06E1681}"/>
    <dgm:cxn modelId="{B6A2C15D-0D48-42B4-BBDB-6077A558E23D}" type="presOf" srcId="{D950785B-C115-4882-B46F-A073C853C597}" destId="{38186036-C93C-4F67-B09A-D8FE17FE547E}" srcOrd="0" destOrd="0" presId="urn:microsoft.com/office/officeart/2005/8/layout/process1"/>
    <dgm:cxn modelId="{03EE6469-C6AD-4066-BC7A-9A0FC5BA19D6}" type="presOf" srcId="{CE35BB2A-3F1C-4C99-B2BD-D3936633BE07}" destId="{F62A9C6D-9C9D-460E-BDC3-76E1D8BBC3F7}" srcOrd="0" destOrd="0" presId="urn:microsoft.com/office/officeart/2005/8/layout/process1"/>
    <dgm:cxn modelId="{4B5634BB-B8F8-4C1A-8EF0-7F9C57443DF9}" type="presOf" srcId="{837B5334-B72A-442C-A881-6F4F031BD13E}" destId="{8D4B287D-5F99-4748-B612-D43C689DE543}" srcOrd="0" destOrd="0" presId="urn:microsoft.com/office/officeart/2005/8/layout/process1"/>
    <dgm:cxn modelId="{9D1767DD-2CD8-4E0B-B72D-9CBD9554AB51}" type="presOf" srcId="{CE35BB2A-3F1C-4C99-B2BD-D3936633BE07}" destId="{959BF89A-E677-45E9-9C2B-EE39DA1F67C9}" srcOrd="1" destOrd="0" presId="urn:microsoft.com/office/officeart/2005/8/layout/process1"/>
    <dgm:cxn modelId="{D48004DF-B479-4F20-AB96-6BEA73C2E670}" srcId="{837B5334-B72A-442C-A881-6F4F031BD13E}" destId="{D950785B-C115-4882-B46F-A073C853C597}" srcOrd="0" destOrd="0" parTransId="{949A16CC-FD85-4898-8CBB-F96A5B893DEE}" sibTransId="{CE35BB2A-3F1C-4C99-B2BD-D3936633BE07}"/>
    <dgm:cxn modelId="{C996D15B-03B4-49A3-B474-1828B4203057}" type="presParOf" srcId="{8D4B287D-5F99-4748-B612-D43C689DE543}" destId="{38186036-C93C-4F67-B09A-D8FE17FE547E}" srcOrd="0" destOrd="0" presId="urn:microsoft.com/office/officeart/2005/8/layout/process1"/>
    <dgm:cxn modelId="{B66BF807-99A1-4B17-9452-FC5BF81FAACF}" type="presParOf" srcId="{8D4B287D-5F99-4748-B612-D43C689DE543}" destId="{F62A9C6D-9C9D-460E-BDC3-76E1D8BBC3F7}" srcOrd="1" destOrd="0" presId="urn:microsoft.com/office/officeart/2005/8/layout/process1"/>
    <dgm:cxn modelId="{9096778F-D5D1-45DF-B18A-7803C1D98ADE}" type="presParOf" srcId="{F62A9C6D-9C9D-460E-BDC3-76E1D8BBC3F7}" destId="{959BF89A-E677-45E9-9C2B-EE39DA1F67C9}" srcOrd="0" destOrd="0" presId="urn:microsoft.com/office/officeart/2005/8/layout/process1"/>
    <dgm:cxn modelId="{DE332636-D551-4CE6-83C2-E396E445CADF}" type="presParOf" srcId="{8D4B287D-5F99-4748-B612-D43C689DE543}" destId="{3E34D055-D90D-4F95-8BF7-AE3F218B4D5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86741-0E9B-4C4B-A48E-A7B6FA161A8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947B97F-57CF-4ECD-B9B3-7F668D11FC5D}">
      <dgm:prSet phldrT="[Text]" custT="1">
        <dgm:style>
          <a:lnRef idx="1">
            <a:schemeClr val="accent1"/>
          </a:lnRef>
          <a:fillRef idx="2">
            <a:schemeClr val="accent1"/>
          </a:fillRef>
          <a:effectRef idx="1">
            <a:schemeClr val="accent1"/>
          </a:effectRef>
          <a:fontRef idx="minor">
            <a:schemeClr val="dk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sz="1700" dirty="0"/>
            <a:t>4.3-1: Debris released in LEO (&gt; 1mm)</a:t>
          </a:r>
        </a:p>
      </dgm:t>
    </dgm:pt>
    <dgm:pt modelId="{0F84BEFF-3C78-4952-A5D3-6A015D02DC7B}" type="parTrans" cxnId="{12CC42EF-16F5-4183-A3D2-697816ED1BC8}">
      <dgm:prSet/>
      <dgm:spPr/>
      <dgm:t>
        <a:bodyPr/>
        <a:lstStyle/>
        <a:p>
          <a:endParaRPr lang="en-US"/>
        </a:p>
      </dgm:t>
    </dgm:pt>
    <dgm:pt modelId="{FDBA2B9D-22EC-44D3-B43D-E4110625C26C}" type="sibTrans" cxnId="{12CC42EF-16F5-4183-A3D2-697816ED1BC8}">
      <dgm:prSet/>
      <dgm:spPr/>
      <dgm:t>
        <a:bodyPr/>
        <a:lstStyle/>
        <a:p>
          <a:endParaRPr lang="en-US"/>
        </a:p>
      </dgm:t>
    </dgm:pt>
    <dgm:pt modelId="{BEF9FE81-E12F-4DC5-9C7A-A76D363FB027}">
      <dgm:prSet phldrT="[Text]" custT="1">
        <dgm:style>
          <a:lnRef idx="1">
            <a:schemeClr val="accent1"/>
          </a:lnRef>
          <a:fillRef idx="2">
            <a:schemeClr val="accent1"/>
          </a:fillRef>
          <a:effectRef idx="1">
            <a:schemeClr val="accent1"/>
          </a:effectRef>
          <a:fontRef idx="minor">
            <a:schemeClr val="dk1"/>
          </a:fontRef>
        </dgm:style>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sz="1700" dirty="0"/>
            <a:t>Less than 25 years after release</a:t>
          </a:r>
        </a:p>
      </dgm:t>
    </dgm:pt>
    <dgm:pt modelId="{2439203D-5308-4360-89F3-0C66A931D64E}" type="parTrans" cxnId="{A4A97AF9-30DC-4BBF-9E00-13B7109BCCDA}">
      <dgm:prSet/>
      <dgm:spPr/>
      <dgm:t>
        <a:bodyPr/>
        <a:lstStyle/>
        <a:p>
          <a:endParaRPr lang="en-US"/>
        </a:p>
      </dgm:t>
    </dgm:pt>
    <dgm:pt modelId="{F3AFE8B2-9C3C-486E-B193-4EA1262B84B1}" type="sibTrans" cxnId="{A4A97AF9-30DC-4BBF-9E00-13B7109BCCDA}">
      <dgm:prSet/>
      <dgm:spPr/>
      <dgm:t>
        <a:bodyPr/>
        <a:lstStyle/>
        <a:p>
          <a:endParaRPr lang="en-US"/>
        </a:p>
      </dgm:t>
    </dgm:pt>
    <dgm:pt modelId="{65D212F0-BDC8-4817-9DA7-634B1F9B1B18}">
      <dgm:prSet phldrT="[Text]" custT="1">
        <dgm:style>
          <a:lnRef idx="1">
            <a:schemeClr val="accent1"/>
          </a:lnRef>
          <a:fillRef idx="2">
            <a:schemeClr val="accent1"/>
          </a:fillRef>
          <a:effectRef idx="1">
            <a:schemeClr val="accent1"/>
          </a:effectRef>
          <a:fontRef idx="minor">
            <a:schemeClr val="dk1"/>
          </a:fontRef>
        </dgm:style>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sz="1700" dirty="0"/>
            <a:t>Total object-time &lt; 100 years</a:t>
          </a:r>
        </a:p>
      </dgm:t>
    </dgm:pt>
    <dgm:pt modelId="{667FA3BB-BDD4-4305-B949-0351220221E1}" type="parTrans" cxnId="{B5812005-7D9B-413A-8D5B-0840BF0BE542}">
      <dgm:prSet/>
      <dgm:spPr/>
      <dgm:t>
        <a:bodyPr/>
        <a:lstStyle/>
        <a:p>
          <a:endParaRPr lang="en-US"/>
        </a:p>
      </dgm:t>
    </dgm:pt>
    <dgm:pt modelId="{D560C880-811D-4C02-9FCD-70EA2B7E1254}" type="sibTrans" cxnId="{B5812005-7D9B-413A-8D5B-0840BF0BE542}">
      <dgm:prSet/>
      <dgm:spPr/>
      <dgm:t>
        <a:bodyPr/>
        <a:lstStyle/>
        <a:p>
          <a:endParaRPr lang="en-US"/>
        </a:p>
      </dgm:t>
    </dgm:pt>
    <dgm:pt modelId="{775C8F27-3874-4DE3-B620-2B61ED8FF01D}">
      <dgm:prSet phldrT="[Text]">
        <dgm:style>
          <a:lnRef idx="1">
            <a:schemeClr val="accent1"/>
          </a:lnRef>
          <a:fillRef idx="2">
            <a:schemeClr val="accent1"/>
          </a:fillRef>
          <a:effectRef idx="1">
            <a:schemeClr val="accent1"/>
          </a:effectRef>
          <a:fontRef idx="minor">
            <a:schemeClr val="dk1"/>
          </a:fontRef>
        </dgm:style>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dirty="0"/>
            <a:t>4.3-2: Debris released in GEO (&gt; 5mm)</a:t>
          </a:r>
        </a:p>
      </dgm:t>
    </dgm:pt>
    <dgm:pt modelId="{1DAD6DD6-E076-4E49-9CB4-D027FE51EF06}" type="parTrans" cxnId="{2EAF5EC5-5742-4F12-912C-51753C92841F}">
      <dgm:prSet/>
      <dgm:spPr/>
      <dgm:t>
        <a:bodyPr/>
        <a:lstStyle/>
        <a:p>
          <a:endParaRPr lang="en-US"/>
        </a:p>
      </dgm:t>
    </dgm:pt>
    <dgm:pt modelId="{A5E72A98-B87F-4E10-9F23-0490150A4DDE}" type="sibTrans" cxnId="{2EAF5EC5-5742-4F12-912C-51753C92841F}">
      <dgm:prSet/>
      <dgm:spPr/>
      <dgm:t>
        <a:bodyPr/>
        <a:lstStyle/>
        <a:p>
          <a:endParaRPr lang="en-US"/>
        </a:p>
      </dgm:t>
    </dgm:pt>
    <dgm:pt modelId="{938B718C-9F8F-41F6-A4DA-74C55ABF87AC}">
      <dgm:prSet>
        <dgm:style>
          <a:lnRef idx="1">
            <a:schemeClr val="accent1"/>
          </a:lnRef>
          <a:fillRef idx="2">
            <a:schemeClr val="accent1"/>
          </a:fillRef>
          <a:effectRef idx="1">
            <a:schemeClr val="accent1"/>
          </a:effectRef>
          <a:fontRef idx="minor">
            <a:schemeClr val="dk1"/>
          </a:fontRef>
        </dgm:style>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n-US" dirty="0"/>
            <a:t>Stay away from GEO for at least 100 years</a:t>
          </a:r>
        </a:p>
      </dgm:t>
    </dgm:pt>
    <dgm:pt modelId="{53CB1FFC-7321-43AC-B97D-907C591D63B9}" type="parTrans" cxnId="{7EDE0DFE-A8A8-4D99-9B96-210AECB0A5B5}">
      <dgm:prSet/>
      <dgm:spPr/>
      <dgm:t>
        <a:bodyPr/>
        <a:lstStyle/>
        <a:p>
          <a:endParaRPr lang="en-US"/>
        </a:p>
      </dgm:t>
    </dgm:pt>
    <dgm:pt modelId="{1E620838-D441-4B9D-B597-A922730CE777}" type="sibTrans" cxnId="{7EDE0DFE-A8A8-4D99-9B96-210AECB0A5B5}">
      <dgm:prSet/>
      <dgm:spPr/>
      <dgm:t>
        <a:bodyPr/>
        <a:lstStyle/>
        <a:p>
          <a:endParaRPr lang="en-US"/>
        </a:p>
      </dgm:t>
    </dgm:pt>
    <dgm:pt modelId="{17E2AE4A-C587-4656-9F57-A71AC3FA4826}" type="pres">
      <dgm:prSet presAssocID="{DB686741-0E9B-4C4B-A48E-A7B6FA161A86}" presName="diagram" presStyleCnt="0">
        <dgm:presLayoutVars>
          <dgm:chPref val="1"/>
          <dgm:dir/>
          <dgm:animOne val="branch"/>
          <dgm:animLvl val="lvl"/>
          <dgm:resizeHandles val="exact"/>
        </dgm:presLayoutVars>
      </dgm:prSet>
      <dgm:spPr/>
    </dgm:pt>
    <dgm:pt modelId="{792450FD-9687-4170-9726-81FBC8DB1683}" type="pres">
      <dgm:prSet presAssocID="{6947B97F-57CF-4ECD-B9B3-7F668D11FC5D}" presName="root1" presStyleCnt="0"/>
      <dgm:spPr/>
    </dgm:pt>
    <dgm:pt modelId="{8A84C986-3787-47C9-A062-A36738DAF286}" type="pres">
      <dgm:prSet presAssocID="{6947B97F-57CF-4ECD-B9B3-7F668D11FC5D}" presName="LevelOneTextNode" presStyleLbl="node0" presStyleIdx="0" presStyleCnt="2" custScaleX="117003" custScaleY="83455">
        <dgm:presLayoutVars>
          <dgm:chPref val="3"/>
        </dgm:presLayoutVars>
      </dgm:prSet>
      <dgm:spPr/>
    </dgm:pt>
    <dgm:pt modelId="{6BC309E1-F96A-45F0-BECB-5832F5C17791}" type="pres">
      <dgm:prSet presAssocID="{6947B97F-57CF-4ECD-B9B3-7F668D11FC5D}" presName="level2hierChild" presStyleCnt="0"/>
      <dgm:spPr/>
    </dgm:pt>
    <dgm:pt modelId="{64D43A02-24FA-43D8-8061-A431E0EC94C9}" type="pres">
      <dgm:prSet presAssocID="{2439203D-5308-4360-89F3-0C66A931D64E}" presName="conn2-1" presStyleLbl="parChTrans1D2" presStyleIdx="0" presStyleCnt="3"/>
      <dgm:spPr/>
    </dgm:pt>
    <dgm:pt modelId="{297475A4-3050-4888-BA11-0F360AD261EA}" type="pres">
      <dgm:prSet presAssocID="{2439203D-5308-4360-89F3-0C66A931D64E}" presName="connTx" presStyleLbl="parChTrans1D2" presStyleIdx="0" presStyleCnt="3"/>
      <dgm:spPr/>
    </dgm:pt>
    <dgm:pt modelId="{7CFF8F53-972E-40E5-A785-EFFD20ACF472}" type="pres">
      <dgm:prSet presAssocID="{BEF9FE81-E12F-4DC5-9C7A-A76D363FB027}" presName="root2" presStyleCnt="0"/>
      <dgm:spPr/>
    </dgm:pt>
    <dgm:pt modelId="{58AECFEE-47FB-46D0-9330-631A35A4DD83}" type="pres">
      <dgm:prSet presAssocID="{BEF9FE81-E12F-4DC5-9C7A-A76D363FB027}" presName="LevelTwoTextNode" presStyleLbl="node2" presStyleIdx="0" presStyleCnt="3" custScaleX="181258" custScaleY="33939">
        <dgm:presLayoutVars>
          <dgm:chPref val="3"/>
        </dgm:presLayoutVars>
      </dgm:prSet>
      <dgm:spPr/>
    </dgm:pt>
    <dgm:pt modelId="{92D79BE3-E851-4309-B0E3-92F66EF47A36}" type="pres">
      <dgm:prSet presAssocID="{BEF9FE81-E12F-4DC5-9C7A-A76D363FB027}" presName="level3hierChild" presStyleCnt="0"/>
      <dgm:spPr/>
    </dgm:pt>
    <dgm:pt modelId="{320D78B5-8411-4BA1-94AA-26E71A2E052C}" type="pres">
      <dgm:prSet presAssocID="{667FA3BB-BDD4-4305-B949-0351220221E1}" presName="conn2-1" presStyleLbl="parChTrans1D2" presStyleIdx="1" presStyleCnt="3"/>
      <dgm:spPr/>
    </dgm:pt>
    <dgm:pt modelId="{2F71D573-204F-43BF-8160-D3D0D6303CA6}" type="pres">
      <dgm:prSet presAssocID="{667FA3BB-BDD4-4305-B949-0351220221E1}" presName="connTx" presStyleLbl="parChTrans1D2" presStyleIdx="1" presStyleCnt="3"/>
      <dgm:spPr/>
    </dgm:pt>
    <dgm:pt modelId="{0E87D85E-4A16-439D-BCC6-D4E9079F74C9}" type="pres">
      <dgm:prSet presAssocID="{65D212F0-BDC8-4817-9DA7-634B1F9B1B18}" presName="root2" presStyleCnt="0"/>
      <dgm:spPr/>
    </dgm:pt>
    <dgm:pt modelId="{B615B95E-6F9D-49B5-9C65-F3A2E352FAE1}" type="pres">
      <dgm:prSet presAssocID="{65D212F0-BDC8-4817-9DA7-634B1F9B1B18}" presName="LevelTwoTextNode" presStyleLbl="node2" presStyleIdx="1" presStyleCnt="3" custScaleX="181564" custScaleY="35483">
        <dgm:presLayoutVars>
          <dgm:chPref val="3"/>
        </dgm:presLayoutVars>
      </dgm:prSet>
      <dgm:spPr/>
    </dgm:pt>
    <dgm:pt modelId="{3DC97C02-C484-449E-913C-A51BA8DBFA1E}" type="pres">
      <dgm:prSet presAssocID="{65D212F0-BDC8-4817-9DA7-634B1F9B1B18}" presName="level3hierChild" presStyleCnt="0"/>
      <dgm:spPr/>
    </dgm:pt>
    <dgm:pt modelId="{3427F655-F27C-4806-9CE6-78909DEF0B5D}" type="pres">
      <dgm:prSet presAssocID="{775C8F27-3874-4DE3-B620-2B61ED8FF01D}" presName="root1" presStyleCnt="0"/>
      <dgm:spPr/>
    </dgm:pt>
    <dgm:pt modelId="{0B38ECD2-5143-45FF-908E-F59F2EBA0D5F}" type="pres">
      <dgm:prSet presAssocID="{775C8F27-3874-4DE3-B620-2B61ED8FF01D}" presName="LevelOneTextNode" presStyleLbl="node0" presStyleIdx="1" presStyleCnt="2" custScaleX="116145" custScaleY="74197" custLinFactNeighborX="-1191" custLinFactNeighborY="1881">
        <dgm:presLayoutVars>
          <dgm:chPref val="3"/>
        </dgm:presLayoutVars>
      </dgm:prSet>
      <dgm:spPr/>
    </dgm:pt>
    <dgm:pt modelId="{7C932A20-933A-4D45-A249-09AEA77D6A90}" type="pres">
      <dgm:prSet presAssocID="{775C8F27-3874-4DE3-B620-2B61ED8FF01D}" presName="level2hierChild" presStyleCnt="0"/>
      <dgm:spPr/>
    </dgm:pt>
    <dgm:pt modelId="{F2E09A0A-CFFD-4914-BD51-87148C241687}" type="pres">
      <dgm:prSet presAssocID="{53CB1FFC-7321-43AC-B97D-907C591D63B9}" presName="conn2-1" presStyleLbl="parChTrans1D2" presStyleIdx="2" presStyleCnt="3"/>
      <dgm:spPr/>
    </dgm:pt>
    <dgm:pt modelId="{8B9E44BE-EC22-4A66-8267-A5C0E7AD3818}" type="pres">
      <dgm:prSet presAssocID="{53CB1FFC-7321-43AC-B97D-907C591D63B9}" presName="connTx" presStyleLbl="parChTrans1D2" presStyleIdx="2" presStyleCnt="3"/>
      <dgm:spPr/>
    </dgm:pt>
    <dgm:pt modelId="{79174577-2AFC-4452-BF16-2B9035099231}" type="pres">
      <dgm:prSet presAssocID="{938B718C-9F8F-41F6-A4DA-74C55ABF87AC}" presName="root2" presStyleCnt="0"/>
      <dgm:spPr/>
    </dgm:pt>
    <dgm:pt modelId="{F72FF3D9-417A-4291-85A2-728FF70F7B82}" type="pres">
      <dgm:prSet presAssocID="{938B718C-9F8F-41F6-A4DA-74C55ABF87AC}" presName="LevelTwoTextNode" presStyleLbl="node2" presStyleIdx="2" presStyleCnt="3" custScaleX="171510" custScaleY="91032" custLinFactNeighborX="1847" custLinFactNeighborY="923">
        <dgm:presLayoutVars>
          <dgm:chPref val="3"/>
        </dgm:presLayoutVars>
      </dgm:prSet>
      <dgm:spPr/>
    </dgm:pt>
    <dgm:pt modelId="{6E439A57-27F6-42DB-AEF4-431B1D935665}" type="pres">
      <dgm:prSet presAssocID="{938B718C-9F8F-41F6-A4DA-74C55ABF87AC}" presName="level3hierChild" presStyleCnt="0"/>
      <dgm:spPr/>
    </dgm:pt>
  </dgm:ptLst>
  <dgm:cxnLst>
    <dgm:cxn modelId="{B5812005-7D9B-413A-8D5B-0840BF0BE542}" srcId="{6947B97F-57CF-4ECD-B9B3-7F668D11FC5D}" destId="{65D212F0-BDC8-4817-9DA7-634B1F9B1B18}" srcOrd="1" destOrd="0" parTransId="{667FA3BB-BDD4-4305-B949-0351220221E1}" sibTransId="{D560C880-811D-4C02-9FCD-70EA2B7E1254}"/>
    <dgm:cxn modelId="{ACEB7C08-0DB1-45BF-8A7A-08ED0C1F6AC9}" type="presOf" srcId="{667FA3BB-BDD4-4305-B949-0351220221E1}" destId="{2F71D573-204F-43BF-8160-D3D0D6303CA6}" srcOrd="1" destOrd="0" presId="urn:microsoft.com/office/officeart/2005/8/layout/hierarchy2"/>
    <dgm:cxn modelId="{56C9CF4A-5211-48F3-A033-8C76C815242C}" type="presOf" srcId="{775C8F27-3874-4DE3-B620-2B61ED8FF01D}" destId="{0B38ECD2-5143-45FF-908E-F59F2EBA0D5F}" srcOrd="0" destOrd="0" presId="urn:microsoft.com/office/officeart/2005/8/layout/hierarchy2"/>
    <dgm:cxn modelId="{1B55A299-4148-497D-8425-F29C3248DEE5}" type="presOf" srcId="{2439203D-5308-4360-89F3-0C66A931D64E}" destId="{297475A4-3050-4888-BA11-0F360AD261EA}" srcOrd="1" destOrd="0" presId="urn:microsoft.com/office/officeart/2005/8/layout/hierarchy2"/>
    <dgm:cxn modelId="{30A843B1-7A2F-460B-8B3B-FCC5422B77E1}" type="presOf" srcId="{53CB1FFC-7321-43AC-B97D-907C591D63B9}" destId="{8B9E44BE-EC22-4A66-8267-A5C0E7AD3818}" srcOrd="1" destOrd="0" presId="urn:microsoft.com/office/officeart/2005/8/layout/hierarchy2"/>
    <dgm:cxn modelId="{9E6D5BB4-4EB0-418B-8438-6798074F744B}" type="presOf" srcId="{938B718C-9F8F-41F6-A4DA-74C55ABF87AC}" destId="{F72FF3D9-417A-4291-85A2-728FF70F7B82}" srcOrd="0" destOrd="0" presId="urn:microsoft.com/office/officeart/2005/8/layout/hierarchy2"/>
    <dgm:cxn modelId="{6F7DA2B9-D219-42A0-8E04-FD91A1F95C4C}" type="presOf" srcId="{DB686741-0E9B-4C4B-A48E-A7B6FA161A86}" destId="{17E2AE4A-C587-4656-9F57-A71AC3FA4826}" srcOrd="0" destOrd="0" presId="urn:microsoft.com/office/officeart/2005/8/layout/hierarchy2"/>
    <dgm:cxn modelId="{2EAF5EC5-5742-4F12-912C-51753C92841F}" srcId="{DB686741-0E9B-4C4B-A48E-A7B6FA161A86}" destId="{775C8F27-3874-4DE3-B620-2B61ED8FF01D}" srcOrd="1" destOrd="0" parTransId="{1DAD6DD6-E076-4E49-9CB4-D027FE51EF06}" sibTransId="{A5E72A98-B87F-4E10-9F23-0490150A4DDE}"/>
    <dgm:cxn modelId="{F5B6B7C5-D2C1-4A57-8382-CAFA14017EA7}" type="presOf" srcId="{6947B97F-57CF-4ECD-B9B3-7F668D11FC5D}" destId="{8A84C986-3787-47C9-A062-A36738DAF286}" srcOrd="0" destOrd="0" presId="urn:microsoft.com/office/officeart/2005/8/layout/hierarchy2"/>
    <dgm:cxn modelId="{0FE509CD-73CD-41D5-A196-446F5DE2B880}" type="presOf" srcId="{BEF9FE81-E12F-4DC5-9C7A-A76D363FB027}" destId="{58AECFEE-47FB-46D0-9330-631A35A4DD83}" srcOrd="0" destOrd="0" presId="urn:microsoft.com/office/officeart/2005/8/layout/hierarchy2"/>
    <dgm:cxn modelId="{A6CBA0D2-7B29-46B4-8AC0-5C502A23321E}" type="presOf" srcId="{65D212F0-BDC8-4817-9DA7-634B1F9B1B18}" destId="{B615B95E-6F9D-49B5-9C65-F3A2E352FAE1}" srcOrd="0" destOrd="0" presId="urn:microsoft.com/office/officeart/2005/8/layout/hierarchy2"/>
    <dgm:cxn modelId="{2D714BD3-E6DD-406A-A250-E3787F011B42}" type="presOf" srcId="{2439203D-5308-4360-89F3-0C66A931D64E}" destId="{64D43A02-24FA-43D8-8061-A431E0EC94C9}" srcOrd="0" destOrd="0" presId="urn:microsoft.com/office/officeart/2005/8/layout/hierarchy2"/>
    <dgm:cxn modelId="{12CC42EF-16F5-4183-A3D2-697816ED1BC8}" srcId="{DB686741-0E9B-4C4B-A48E-A7B6FA161A86}" destId="{6947B97F-57CF-4ECD-B9B3-7F668D11FC5D}" srcOrd="0" destOrd="0" parTransId="{0F84BEFF-3C78-4952-A5D3-6A015D02DC7B}" sibTransId="{FDBA2B9D-22EC-44D3-B43D-E4110625C26C}"/>
    <dgm:cxn modelId="{EB3031F3-96FB-4E07-BA0E-5FA0B31459C4}" type="presOf" srcId="{667FA3BB-BDD4-4305-B949-0351220221E1}" destId="{320D78B5-8411-4BA1-94AA-26E71A2E052C}" srcOrd="0" destOrd="0" presId="urn:microsoft.com/office/officeart/2005/8/layout/hierarchy2"/>
    <dgm:cxn modelId="{34B0D1F4-4981-4D27-AFB0-D6CD7E0E3988}" type="presOf" srcId="{53CB1FFC-7321-43AC-B97D-907C591D63B9}" destId="{F2E09A0A-CFFD-4914-BD51-87148C241687}" srcOrd="0" destOrd="0" presId="urn:microsoft.com/office/officeart/2005/8/layout/hierarchy2"/>
    <dgm:cxn modelId="{A4A97AF9-30DC-4BBF-9E00-13B7109BCCDA}" srcId="{6947B97F-57CF-4ECD-B9B3-7F668D11FC5D}" destId="{BEF9FE81-E12F-4DC5-9C7A-A76D363FB027}" srcOrd="0" destOrd="0" parTransId="{2439203D-5308-4360-89F3-0C66A931D64E}" sibTransId="{F3AFE8B2-9C3C-486E-B193-4EA1262B84B1}"/>
    <dgm:cxn modelId="{7EDE0DFE-A8A8-4D99-9B96-210AECB0A5B5}" srcId="{775C8F27-3874-4DE3-B620-2B61ED8FF01D}" destId="{938B718C-9F8F-41F6-A4DA-74C55ABF87AC}" srcOrd="0" destOrd="0" parTransId="{53CB1FFC-7321-43AC-B97D-907C591D63B9}" sibTransId="{1E620838-D441-4B9D-B597-A922730CE777}"/>
    <dgm:cxn modelId="{0809932D-32AE-4311-B8BD-BE475177FEFB}" type="presParOf" srcId="{17E2AE4A-C587-4656-9F57-A71AC3FA4826}" destId="{792450FD-9687-4170-9726-81FBC8DB1683}" srcOrd="0" destOrd="0" presId="urn:microsoft.com/office/officeart/2005/8/layout/hierarchy2"/>
    <dgm:cxn modelId="{F15F139C-1A76-4630-AF7F-FCA277793A0E}" type="presParOf" srcId="{792450FD-9687-4170-9726-81FBC8DB1683}" destId="{8A84C986-3787-47C9-A062-A36738DAF286}" srcOrd="0" destOrd="0" presId="urn:microsoft.com/office/officeart/2005/8/layout/hierarchy2"/>
    <dgm:cxn modelId="{C8943922-79F7-47D7-8ECC-9F5B45AAEAC4}" type="presParOf" srcId="{792450FD-9687-4170-9726-81FBC8DB1683}" destId="{6BC309E1-F96A-45F0-BECB-5832F5C17791}" srcOrd="1" destOrd="0" presId="urn:microsoft.com/office/officeart/2005/8/layout/hierarchy2"/>
    <dgm:cxn modelId="{1044FCFA-4806-406C-AE3E-FDDE8401C69C}" type="presParOf" srcId="{6BC309E1-F96A-45F0-BECB-5832F5C17791}" destId="{64D43A02-24FA-43D8-8061-A431E0EC94C9}" srcOrd="0" destOrd="0" presId="urn:microsoft.com/office/officeart/2005/8/layout/hierarchy2"/>
    <dgm:cxn modelId="{DBB01202-6330-4DBB-8880-79F045E97DF0}" type="presParOf" srcId="{64D43A02-24FA-43D8-8061-A431E0EC94C9}" destId="{297475A4-3050-4888-BA11-0F360AD261EA}" srcOrd="0" destOrd="0" presId="urn:microsoft.com/office/officeart/2005/8/layout/hierarchy2"/>
    <dgm:cxn modelId="{D55D97EE-156F-435C-A3AE-1861D8A80A7E}" type="presParOf" srcId="{6BC309E1-F96A-45F0-BECB-5832F5C17791}" destId="{7CFF8F53-972E-40E5-A785-EFFD20ACF472}" srcOrd="1" destOrd="0" presId="urn:microsoft.com/office/officeart/2005/8/layout/hierarchy2"/>
    <dgm:cxn modelId="{5C41D6CC-A1CE-4C07-8CC7-5CDAD2B4CD2F}" type="presParOf" srcId="{7CFF8F53-972E-40E5-A785-EFFD20ACF472}" destId="{58AECFEE-47FB-46D0-9330-631A35A4DD83}" srcOrd="0" destOrd="0" presId="urn:microsoft.com/office/officeart/2005/8/layout/hierarchy2"/>
    <dgm:cxn modelId="{0D0B9148-55CF-495D-AAF6-2336451F2A39}" type="presParOf" srcId="{7CFF8F53-972E-40E5-A785-EFFD20ACF472}" destId="{92D79BE3-E851-4309-B0E3-92F66EF47A36}" srcOrd="1" destOrd="0" presId="urn:microsoft.com/office/officeart/2005/8/layout/hierarchy2"/>
    <dgm:cxn modelId="{B25B2FDA-BB70-4F9F-B6A0-2B9FA7FC03D4}" type="presParOf" srcId="{6BC309E1-F96A-45F0-BECB-5832F5C17791}" destId="{320D78B5-8411-4BA1-94AA-26E71A2E052C}" srcOrd="2" destOrd="0" presId="urn:microsoft.com/office/officeart/2005/8/layout/hierarchy2"/>
    <dgm:cxn modelId="{E5C52A2D-6605-4107-A31F-ED69A88406A3}" type="presParOf" srcId="{320D78B5-8411-4BA1-94AA-26E71A2E052C}" destId="{2F71D573-204F-43BF-8160-D3D0D6303CA6}" srcOrd="0" destOrd="0" presId="urn:microsoft.com/office/officeart/2005/8/layout/hierarchy2"/>
    <dgm:cxn modelId="{1D22430C-956B-4B4C-8581-2CE646E75E4C}" type="presParOf" srcId="{6BC309E1-F96A-45F0-BECB-5832F5C17791}" destId="{0E87D85E-4A16-439D-BCC6-D4E9079F74C9}" srcOrd="3" destOrd="0" presId="urn:microsoft.com/office/officeart/2005/8/layout/hierarchy2"/>
    <dgm:cxn modelId="{3C89DEF6-36C1-4C98-8189-9D8BDAA18919}" type="presParOf" srcId="{0E87D85E-4A16-439D-BCC6-D4E9079F74C9}" destId="{B615B95E-6F9D-49B5-9C65-F3A2E352FAE1}" srcOrd="0" destOrd="0" presId="urn:microsoft.com/office/officeart/2005/8/layout/hierarchy2"/>
    <dgm:cxn modelId="{8B1B4D03-B60F-41A6-87F3-1BD259A9D6DC}" type="presParOf" srcId="{0E87D85E-4A16-439D-BCC6-D4E9079F74C9}" destId="{3DC97C02-C484-449E-913C-A51BA8DBFA1E}" srcOrd="1" destOrd="0" presId="urn:microsoft.com/office/officeart/2005/8/layout/hierarchy2"/>
    <dgm:cxn modelId="{090BA569-EABF-4657-A3A1-1B77574C29F9}" type="presParOf" srcId="{17E2AE4A-C587-4656-9F57-A71AC3FA4826}" destId="{3427F655-F27C-4806-9CE6-78909DEF0B5D}" srcOrd="1" destOrd="0" presId="urn:microsoft.com/office/officeart/2005/8/layout/hierarchy2"/>
    <dgm:cxn modelId="{FD13C949-EE3C-4BD8-8031-A70600478FF9}" type="presParOf" srcId="{3427F655-F27C-4806-9CE6-78909DEF0B5D}" destId="{0B38ECD2-5143-45FF-908E-F59F2EBA0D5F}" srcOrd="0" destOrd="0" presId="urn:microsoft.com/office/officeart/2005/8/layout/hierarchy2"/>
    <dgm:cxn modelId="{35E684EA-A732-40E9-8802-632D4E426F79}" type="presParOf" srcId="{3427F655-F27C-4806-9CE6-78909DEF0B5D}" destId="{7C932A20-933A-4D45-A249-09AEA77D6A90}" srcOrd="1" destOrd="0" presId="urn:microsoft.com/office/officeart/2005/8/layout/hierarchy2"/>
    <dgm:cxn modelId="{39D7C813-41C9-444B-9BD1-F29AF2D1922D}" type="presParOf" srcId="{7C932A20-933A-4D45-A249-09AEA77D6A90}" destId="{F2E09A0A-CFFD-4914-BD51-87148C241687}" srcOrd="0" destOrd="0" presId="urn:microsoft.com/office/officeart/2005/8/layout/hierarchy2"/>
    <dgm:cxn modelId="{A2A6E21C-B451-4C0A-B192-EB3B87A0B068}" type="presParOf" srcId="{F2E09A0A-CFFD-4914-BD51-87148C241687}" destId="{8B9E44BE-EC22-4A66-8267-A5C0E7AD3818}" srcOrd="0" destOrd="0" presId="urn:microsoft.com/office/officeart/2005/8/layout/hierarchy2"/>
    <dgm:cxn modelId="{F2EF8172-3214-46D0-AEDC-AF9CE4C99044}" type="presParOf" srcId="{7C932A20-933A-4D45-A249-09AEA77D6A90}" destId="{79174577-2AFC-4452-BF16-2B9035099231}" srcOrd="1" destOrd="0" presId="urn:microsoft.com/office/officeart/2005/8/layout/hierarchy2"/>
    <dgm:cxn modelId="{CA3CB343-88DD-443C-B05D-061559C76E77}" type="presParOf" srcId="{79174577-2AFC-4452-BF16-2B9035099231}" destId="{F72FF3D9-417A-4291-85A2-728FF70F7B82}" srcOrd="0" destOrd="0" presId="urn:microsoft.com/office/officeart/2005/8/layout/hierarchy2"/>
    <dgm:cxn modelId="{12C1CE06-9787-4A62-BC90-3A9BB1FAABF5}" type="presParOf" srcId="{79174577-2AFC-4452-BF16-2B9035099231}" destId="{6E439A57-27F6-42DB-AEF4-431B1D93566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6DD357-6152-46EB-9FFC-EDF55F3B77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075E628-1902-4A29-86D7-69B60350942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n-US" sz="1400" b="0" cap="none" spc="0" dirty="0">
              <a:ln w="0"/>
              <a:solidFill>
                <a:schemeClr val="tx1"/>
              </a:solidFill>
              <a:effectLst/>
            </a:rPr>
            <a:t>4.4-1: Avoid accidental explosions during operations</a:t>
          </a:r>
        </a:p>
      </dgm:t>
    </dgm:pt>
    <dgm:pt modelId="{D872E270-F1C7-4B12-8600-879C110782EF}" type="parTrans" cxnId="{0F33B136-2306-4286-A564-E1401AE54FB4}">
      <dgm:prSet/>
      <dgm:spPr/>
      <dgm:t>
        <a:bodyPr/>
        <a:lstStyle/>
        <a:p>
          <a:endParaRPr lang="en-US" sz="1600"/>
        </a:p>
      </dgm:t>
    </dgm:pt>
    <dgm:pt modelId="{4C06C00D-EB13-4D89-AF67-5F031FB408B0}" type="sibTrans" cxnId="{0F33B136-2306-4286-A564-E1401AE54FB4}">
      <dgm:prSet/>
      <dgm:spPr/>
      <dgm:t>
        <a:bodyPr/>
        <a:lstStyle/>
        <a:p>
          <a:endParaRPr lang="en-US" sz="1600"/>
        </a:p>
      </dgm:t>
    </dgm:pt>
    <dgm:pt modelId="{88A2F629-E336-46B5-91EA-30954DCB0E9C}">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sz="1500" dirty="0">
              <a:solidFill>
                <a:schemeClr val="tx1"/>
              </a:solidFill>
            </a:rPr>
            <a:t>Limit probability of explosion to </a:t>
          </a:r>
          <a:br>
            <a:rPr lang="en-US" sz="1500" dirty="0">
              <a:solidFill>
                <a:schemeClr val="tx1"/>
              </a:solidFill>
            </a:rPr>
          </a:br>
          <a:r>
            <a:rPr lang="en-US" sz="1500" dirty="0">
              <a:solidFill>
                <a:schemeClr val="tx1"/>
              </a:solidFill>
            </a:rPr>
            <a:t>&lt; 0.001</a:t>
          </a:r>
        </a:p>
      </dgm:t>
    </dgm:pt>
    <dgm:pt modelId="{5C398243-B166-49BE-B289-3522007B908E}" type="parTrans" cxnId="{96649694-2D98-4B85-8777-54A24883BBA0}">
      <dgm:prSet custT="1"/>
      <dgm:spPr/>
      <dgm:t>
        <a:bodyPr/>
        <a:lstStyle/>
        <a:p>
          <a:endParaRPr lang="en-US" sz="400"/>
        </a:p>
      </dgm:t>
    </dgm:pt>
    <dgm:pt modelId="{4C572C2F-6BD1-48DE-83C4-E0D154F54664}" type="sibTrans" cxnId="{96649694-2D98-4B85-8777-54A24883BBA0}">
      <dgm:prSet/>
      <dgm:spPr/>
      <dgm:t>
        <a:bodyPr/>
        <a:lstStyle/>
        <a:p>
          <a:endParaRPr lang="en-US" sz="1600"/>
        </a:p>
      </dgm:t>
    </dgm:pt>
    <dgm:pt modelId="{E8DFE61C-2A4B-4FB6-887D-7ECC5F8E6F43}" type="pres">
      <dgm:prSet presAssocID="{466DD357-6152-46EB-9FFC-EDF55F3B774B}" presName="diagram" presStyleCnt="0">
        <dgm:presLayoutVars>
          <dgm:chPref val="1"/>
          <dgm:dir/>
          <dgm:animOne val="branch"/>
          <dgm:animLvl val="lvl"/>
          <dgm:resizeHandles val="exact"/>
        </dgm:presLayoutVars>
      </dgm:prSet>
      <dgm:spPr/>
    </dgm:pt>
    <dgm:pt modelId="{9261FC69-E835-4166-AF97-C986A6560011}" type="pres">
      <dgm:prSet presAssocID="{B075E628-1902-4A29-86D7-69B60350942D}" presName="root1" presStyleCnt="0"/>
      <dgm:spPr/>
    </dgm:pt>
    <dgm:pt modelId="{2527012C-9B4A-443A-ACB2-5D199C704AC7}" type="pres">
      <dgm:prSet presAssocID="{B075E628-1902-4A29-86D7-69B60350942D}" presName="LevelOneTextNode" presStyleLbl="node0" presStyleIdx="0" presStyleCnt="1" custLinFactNeighborX="-25816" custLinFactNeighborY="1190">
        <dgm:presLayoutVars>
          <dgm:chPref val="3"/>
        </dgm:presLayoutVars>
      </dgm:prSet>
      <dgm:spPr/>
    </dgm:pt>
    <dgm:pt modelId="{5D69F446-7F4B-449B-9C36-5B7FF6830EE3}" type="pres">
      <dgm:prSet presAssocID="{B075E628-1902-4A29-86D7-69B60350942D}" presName="level2hierChild" presStyleCnt="0"/>
      <dgm:spPr/>
    </dgm:pt>
    <dgm:pt modelId="{F92EA833-1881-427A-A082-B65B86A11D4C}" type="pres">
      <dgm:prSet presAssocID="{5C398243-B166-49BE-B289-3522007B908E}" presName="conn2-1" presStyleLbl="parChTrans1D2" presStyleIdx="0" presStyleCnt="1"/>
      <dgm:spPr/>
    </dgm:pt>
    <dgm:pt modelId="{4F55051D-3B4A-4791-801C-068AC9BF2DA3}" type="pres">
      <dgm:prSet presAssocID="{5C398243-B166-49BE-B289-3522007B908E}" presName="connTx" presStyleLbl="parChTrans1D2" presStyleIdx="0" presStyleCnt="1"/>
      <dgm:spPr/>
    </dgm:pt>
    <dgm:pt modelId="{88750F6A-9086-49F7-B279-4E362C9B4FDD}" type="pres">
      <dgm:prSet presAssocID="{88A2F629-E336-46B5-91EA-30954DCB0E9C}" presName="root2" presStyleCnt="0"/>
      <dgm:spPr/>
    </dgm:pt>
    <dgm:pt modelId="{976C64A1-8C15-470E-A92C-08D8947AE2E2}" type="pres">
      <dgm:prSet presAssocID="{88A2F629-E336-46B5-91EA-30954DCB0E9C}" presName="LevelTwoTextNode" presStyleLbl="node2" presStyleIdx="0" presStyleCnt="1" custScaleX="91348" custLinFactNeighborX="-13612" custLinFactNeighborY="0">
        <dgm:presLayoutVars>
          <dgm:chPref val="3"/>
        </dgm:presLayoutVars>
      </dgm:prSet>
      <dgm:spPr/>
    </dgm:pt>
    <dgm:pt modelId="{B5234ABE-092F-4B66-8226-7732B5868A8C}" type="pres">
      <dgm:prSet presAssocID="{88A2F629-E336-46B5-91EA-30954DCB0E9C}" presName="level3hierChild" presStyleCnt="0"/>
      <dgm:spPr/>
    </dgm:pt>
  </dgm:ptLst>
  <dgm:cxnLst>
    <dgm:cxn modelId="{0C2A3714-1F16-446A-95CA-D412DB682377}" type="presOf" srcId="{5C398243-B166-49BE-B289-3522007B908E}" destId="{4F55051D-3B4A-4791-801C-068AC9BF2DA3}" srcOrd="1" destOrd="0" presId="urn:microsoft.com/office/officeart/2005/8/layout/hierarchy2"/>
    <dgm:cxn modelId="{0F33B136-2306-4286-A564-E1401AE54FB4}" srcId="{466DD357-6152-46EB-9FFC-EDF55F3B774B}" destId="{B075E628-1902-4A29-86D7-69B60350942D}" srcOrd="0" destOrd="0" parTransId="{D872E270-F1C7-4B12-8600-879C110782EF}" sibTransId="{4C06C00D-EB13-4D89-AF67-5F031FB408B0}"/>
    <dgm:cxn modelId="{6384FD91-6192-4FD6-BDF0-EA436EE09125}" type="presOf" srcId="{88A2F629-E336-46B5-91EA-30954DCB0E9C}" destId="{976C64A1-8C15-470E-A92C-08D8947AE2E2}" srcOrd="0" destOrd="0" presId="urn:microsoft.com/office/officeart/2005/8/layout/hierarchy2"/>
    <dgm:cxn modelId="{96649694-2D98-4B85-8777-54A24883BBA0}" srcId="{B075E628-1902-4A29-86D7-69B60350942D}" destId="{88A2F629-E336-46B5-91EA-30954DCB0E9C}" srcOrd="0" destOrd="0" parTransId="{5C398243-B166-49BE-B289-3522007B908E}" sibTransId="{4C572C2F-6BD1-48DE-83C4-E0D154F54664}"/>
    <dgm:cxn modelId="{1F20F0B5-5ECB-48E9-AECD-C30915E83BE8}" type="presOf" srcId="{5C398243-B166-49BE-B289-3522007B908E}" destId="{F92EA833-1881-427A-A082-B65B86A11D4C}" srcOrd="0" destOrd="0" presId="urn:microsoft.com/office/officeart/2005/8/layout/hierarchy2"/>
    <dgm:cxn modelId="{711E4BC5-9AA2-4C17-95A0-484BA2941115}" type="presOf" srcId="{466DD357-6152-46EB-9FFC-EDF55F3B774B}" destId="{E8DFE61C-2A4B-4FB6-887D-7ECC5F8E6F43}" srcOrd="0" destOrd="0" presId="urn:microsoft.com/office/officeart/2005/8/layout/hierarchy2"/>
    <dgm:cxn modelId="{03602DD7-DBCB-410B-B680-6B6470CBBDC4}" type="presOf" srcId="{B075E628-1902-4A29-86D7-69B60350942D}" destId="{2527012C-9B4A-443A-ACB2-5D199C704AC7}" srcOrd="0" destOrd="0" presId="urn:microsoft.com/office/officeart/2005/8/layout/hierarchy2"/>
    <dgm:cxn modelId="{B00DA4AF-A2E8-40D7-A781-E59D83F15AF5}" type="presParOf" srcId="{E8DFE61C-2A4B-4FB6-887D-7ECC5F8E6F43}" destId="{9261FC69-E835-4166-AF97-C986A6560011}" srcOrd="0" destOrd="0" presId="urn:microsoft.com/office/officeart/2005/8/layout/hierarchy2"/>
    <dgm:cxn modelId="{B7B40019-9B0A-4BDE-8B64-05627613ED49}" type="presParOf" srcId="{9261FC69-E835-4166-AF97-C986A6560011}" destId="{2527012C-9B4A-443A-ACB2-5D199C704AC7}" srcOrd="0" destOrd="0" presId="urn:microsoft.com/office/officeart/2005/8/layout/hierarchy2"/>
    <dgm:cxn modelId="{39FA7E91-6751-4586-A319-09E62D16033E}" type="presParOf" srcId="{9261FC69-E835-4166-AF97-C986A6560011}" destId="{5D69F446-7F4B-449B-9C36-5B7FF6830EE3}" srcOrd="1" destOrd="0" presId="urn:microsoft.com/office/officeart/2005/8/layout/hierarchy2"/>
    <dgm:cxn modelId="{49C8A3F3-9E2E-486D-B9D7-94C28C67521F}" type="presParOf" srcId="{5D69F446-7F4B-449B-9C36-5B7FF6830EE3}" destId="{F92EA833-1881-427A-A082-B65B86A11D4C}" srcOrd="0" destOrd="0" presId="urn:microsoft.com/office/officeart/2005/8/layout/hierarchy2"/>
    <dgm:cxn modelId="{B3DB9016-C6D1-4255-B963-967990F4DEDF}" type="presParOf" srcId="{F92EA833-1881-427A-A082-B65B86A11D4C}" destId="{4F55051D-3B4A-4791-801C-068AC9BF2DA3}" srcOrd="0" destOrd="0" presId="urn:microsoft.com/office/officeart/2005/8/layout/hierarchy2"/>
    <dgm:cxn modelId="{99F6A357-15CB-4012-BF09-CD4EFD26309C}" type="presParOf" srcId="{5D69F446-7F4B-449B-9C36-5B7FF6830EE3}" destId="{88750F6A-9086-49F7-B279-4E362C9B4FDD}" srcOrd="1" destOrd="0" presId="urn:microsoft.com/office/officeart/2005/8/layout/hierarchy2"/>
    <dgm:cxn modelId="{6112F0CA-8E8F-4FF4-A75E-32298CE5B26C}" type="presParOf" srcId="{88750F6A-9086-49F7-B279-4E362C9B4FDD}" destId="{976C64A1-8C15-470E-A92C-08D8947AE2E2}" srcOrd="0" destOrd="0" presId="urn:microsoft.com/office/officeart/2005/8/layout/hierarchy2"/>
    <dgm:cxn modelId="{ED032B83-6AD6-4CC8-9D57-C18FC010FA20}" type="presParOf" srcId="{88750F6A-9086-49F7-B279-4E362C9B4FDD}" destId="{B5234ABE-092F-4B66-8226-7732B5868A8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6DD357-6152-46EB-9FFC-EDF55F3B77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075E628-1902-4A29-86D7-69B60350942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n-US" sz="1400" b="0" cap="none" spc="0" dirty="0">
              <a:ln w="0"/>
              <a:solidFill>
                <a:schemeClr val="tx1"/>
              </a:solidFill>
              <a:effectLst/>
            </a:rPr>
            <a:t>4.4-2: Passivation at EOM (tanks, batteries)</a:t>
          </a:r>
        </a:p>
      </dgm:t>
    </dgm:pt>
    <dgm:pt modelId="{D872E270-F1C7-4B12-8600-879C110782EF}" type="parTrans" cxnId="{0F33B136-2306-4286-A564-E1401AE54FB4}">
      <dgm:prSet/>
      <dgm:spPr/>
      <dgm:t>
        <a:bodyPr/>
        <a:lstStyle/>
        <a:p>
          <a:endParaRPr lang="en-US"/>
        </a:p>
      </dgm:t>
    </dgm:pt>
    <dgm:pt modelId="{4C06C00D-EB13-4D89-AF67-5F031FB408B0}" type="sibTrans" cxnId="{0F33B136-2306-4286-A564-E1401AE54FB4}">
      <dgm:prSet/>
      <dgm:spPr/>
      <dgm:t>
        <a:bodyPr/>
        <a:lstStyle/>
        <a:p>
          <a:endParaRPr lang="en-US"/>
        </a:p>
      </dgm:t>
    </dgm:pt>
    <dgm:pt modelId="{88A2F629-E336-46B5-91EA-30954DCB0E9C}">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dirty="0">
              <a:solidFill>
                <a:schemeClr val="tx1"/>
              </a:solidFill>
            </a:rPr>
            <a:t>(1) Deplete sources of stored energy and </a:t>
          </a:r>
          <a:r>
            <a:rPr lang="en-US" u="sng" dirty="0">
              <a:solidFill>
                <a:schemeClr val="tx1"/>
              </a:solidFill>
            </a:rPr>
            <a:t>disconnect</a:t>
          </a:r>
          <a:r>
            <a:rPr lang="en-US" u="none" dirty="0">
              <a:solidFill>
                <a:schemeClr val="tx1"/>
              </a:solidFill>
            </a:rPr>
            <a:t> energy</a:t>
          </a:r>
          <a:r>
            <a:rPr lang="en-US" dirty="0">
              <a:solidFill>
                <a:schemeClr val="tx1"/>
              </a:solidFill>
            </a:rPr>
            <a:t> generation sources, or</a:t>
          </a:r>
        </a:p>
      </dgm:t>
    </dgm:pt>
    <dgm:pt modelId="{5C398243-B166-49BE-B289-3522007B908E}" type="parTrans" cxnId="{96649694-2D98-4B85-8777-54A24883BBA0}">
      <dgm:prSet/>
      <dgm:spPr/>
      <dgm:t>
        <a:bodyPr/>
        <a:lstStyle/>
        <a:p>
          <a:endParaRPr lang="en-US"/>
        </a:p>
      </dgm:t>
    </dgm:pt>
    <dgm:pt modelId="{4C572C2F-6BD1-48DE-83C4-E0D154F54664}" type="sibTrans" cxnId="{96649694-2D98-4B85-8777-54A24883BBA0}">
      <dgm:prSet/>
      <dgm:spPr/>
      <dgm:t>
        <a:bodyPr/>
        <a:lstStyle/>
        <a:p>
          <a:endParaRPr lang="en-US"/>
        </a:p>
      </dgm:t>
    </dgm:pt>
    <dgm:pt modelId="{FB9A4ACD-39D3-449D-8D2B-7330B5747FC0}">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dirty="0">
              <a:solidFill>
                <a:schemeClr val="tx1"/>
              </a:solidFill>
            </a:rPr>
            <a:t>(2) Control to a level which cannot cause explosion</a:t>
          </a:r>
        </a:p>
      </dgm:t>
    </dgm:pt>
    <dgm:pt modelId="{B9FC15CA-6250-4A4B-BF31-30ED1828C7AA}" type="parTrans" cxnId="{0D465BAD-6B08-497D-9515-7890BC3EE149}">
      <dgm:prSet/>
      <dgm:spPr/>
      <dgm:t>
        <a:bodyPr/>
        <a:lstStyle/>
        <a:p>
          <a:endParaRPr lang="en-US"/>
        </a:p>
      </dgm:t>
    </dgm:pt>
    <dgm:pt modelId="{5AD31418-134F-47BB-8DAC-B5698458326C}" type="sibTrans" cxnId="{0D465BAD-6B08-497D-9515-7890BC3EE149}">
      <dgm:prSet/>
      <dgm:spPr/>
      <dgm:t>
        <a:bodyPr/>
        <a:lstStyle/>
        <a:p>
          <a:endParaRPr lang="en-US"/>
        </a:p>
      </dgm:t>
    </dgm:pt>
    <dgm:pt modelId="{E8DFE61C-2A4B-4FB6-887D-7ECC5F8E6F43}" type="pres">
      <dgm:prSet presAssocID="{466DD357-6152-46EB-9FFC-EDF55F3B774B}" presName="diagram" presStyleCnt="0">
        <dgm:presLayoutVars>
          <dgm:chPref val="1"/>
          <dgm:dir/>
          <dgm:animOne val="branch"/>
          <dgm:animLvl val="lvl"/>
          <dgm:resizeHandles val="exact"/>
        </dgm:presLayoutVars>
      </dgm:prSet>
      <dgm:spPr/>
    </dgm:pt>
    <dgm:pt modelId="{9261FC69-E835-4166-AF97-C986A6560011}" type="pres">
      <dgm:prSet presAssocID="{B075E628-1902-4A29-86D7-69B60350942D}" presName="root1" presStyleCnt="0"/>
      <dgm:spPr/>
    </dgm:pt>
    <dgm:pt modelId="{2527012C-9B4A-443A-ACB2-5D199C704AC7}" type="pres">
      <dgm:prSet presAssocID="{B075E628-1902-4A29-86D7-69B60350942D}" presName="LevelOneTextNode" presStyleLbl="node0" presStyleIdx="0" presStyleCnt="1" custScaleY="149305" custLinFactNeighborX="-25816" custLinFactNeighborY="1190">
        <dgm:presLayoutVars>
          <dgm:chPref val="3"/>
        </dgm:presLayoutVars>
      </dgm:prSet>
      <dgm:spPr/>
    </dgm:pt>
    <dgm:pt modelId="{5D69F446-7F4B-449B-9C36-5B7FF6830EE3}" type="pres">
      <dgm:prSet presAssocID="{B075E628-1902-4A29-86D7-69B60350942D}" presName="level2hierChild" presStyleCnt="0"/>
      <dgm:spPr/>
    </dgm:pt>
    <dgm:pt modelId="{F92EA833-1881-427A-A082-B65B86A11D4C}" type="pres">
      <dgm:prSet presAssocID="{5C398243-B166-49BE-B289-3522007B908E}" presName="conn2-1" presStyleLbl="parChTrans1D2" presStyleIdx="0" presStyleCnt="2"/>
      <dgm:spPr/>
    </dgm:pt>
    <dgm:pt modelId="{4F55051D-3B4A-4791-801C-068AC9BF2DA3}" type="pres">
      <dgm:prSet presAssocID="{5C398243-B166-49BE-B289-3522007B908E}" presName="connTx" presStyleLbl="parChTrans1D2" presStyleIdx="0" presStyleCnt="2"/>
      <dgm:spPr/>
    </dgm:pt>
    <dgm:pt modelId="{88750F6A-9086-49F7-B279-4E362C9B4FDD}" type="pres">
      <dgm:prSet presAssocID="{88A2F629-E336-46B5-91EA-30954DCB0E9C}" presName="root2" presStyleCnt="0"/>
      <dgm:spPr/>
    </dgm:pt>
    <dgm:pt modelId="{976C64A1-8C15-470E-A92C-08D8947AE2E2}" type="pres">
      <dgm:prSet presAssocID="{88A2F629-E336-46B5-91EA-30954DCB0E9C}" presName="LevelTwoTextNode" presStyleLbl="node2" presStyleIdx="0" presStyleCnt="2" custScaleX="192357" custScaleY="161136">
        <dgm:presLayoutVars>
          <dgm:chPref val="3"/>
        </dgm:presLayoutVars>
      </dgm:prSet>
      <dgm:spPr/>
    </dgm:pt>
    <dgm:pt modelId="{B5234ABE-092F-4B66-8226-7732B5868A8C}" type="pres">
      <dgm:prSet presAssocID="{88A2F629-E336-46B5-91EA-30954DCB0E9C}" presName="level3hierChild" presStyleCnt="0"/>
      <dgm:spPr/>
    </dgm:pt>
    <dgm:pt modelId="{C2376655-C0ED-43C2-903B-C42916E11584}" type="pres">
      <dgm:prSet presAssocID="{B9FC15CA-6250-4A4B-BF31-30ED1828C7AA}" presName="conn2-1" presStyleLbl="parChTrans1D2" presStyleIdx="1" presStyleCnt="2"/>
      <dgm:spPr/>
    </dgm:pt>
    <dgm:pt modelId="{B8EE6842-0CBA-47B8-9DDF-8BE3A596A746}" type="pres">
      <dgm:prSet presAssocID="{B9FC15CA-6250-4A4B-BF31-30ED1828C7AA}" presName="connTx" presStyleLbl="parChTrans1D2" presStyleIdx="1" presStyleCnt="2"/>
      <dgm:spPr/>
    </dgm:pt>
    <dgm:pt modelId="{37FE7BCE-B2D2-40A5-9E4B-AE9D48CE3620}" type="pres">
      <dgm:prSet presAssocID="{FB9A4ACD-39D3-449D-8D2B-7330B5747FC0}" presName="root2" presStyleCnt="0"/>
      <dgm:spPr/>
    </dgm:pt>
    <dgm:pt modelId="{9991E4B8-1B95-42D6-82C7-59B1E07DCE32}" type="pres">
      <dgm:prSet presAssocID="{FB9A4ACD-39D3-449D-8D2B-7330B5747FC0}" presName="LevelTwoTextNode" presStyleLbl="node2" presStyleIdx="1" presStyleCnt="2" custScaleX="191421" custScaleY="160746">
        <dgm:presLayoutVars>
          <dgm:chPref val="3"/>
        </dgm:presLayoutVars>
      </dgm:prSet>
      <dgm:spPr/>
    </dgm:pt>
    <dgm:pt modelId="{16400A3A-61F3-40B7-925D-C40FB2072C9C}" type="pres">
      <dgm:prSet presAssocID="{FB9A4ACD-39D3-449D-8D2B-7330B5747FC0}" presName="level3hierChild" presStyleCnt="0"/>
      <dgm:spPr/>
    </dgm:pt>
  </dgm:ptLst>
  <dgm:cxnLst>
    <dgm:cxn modelId="{0C2A3714-1F16-446A-95CA-D412DB682377}" type="presOf" srcId="{5C398243-B166-49BE-B289-3522007B908E}" destId="{4F55051D-3B4A-4791-801C-068AC9BF2DA3}" srcOrd="1" destOrd="0" presId="urn:microsoft.com/office/officeart/2005/8/layout/hierarchy2"/>
    <dgm:cxn modelId="{0F33B136-2306-4286-A564-E1401AE54FB4}" srcId="{466DD357-6152-46EB-9FFC-EDF55F3B774B}" destId="{B075E628-1902-4A29-86D7-69B60350942D}" srcOrd="0" destOrd="0" parTransId="{D872E270-F1C7-4B12-8600-879C110782EF}" sibTransId="{4C06C00D-EB13-4D89-AF67-5F031FB408B0}"/>
    <dgm:cxn modelId="{6384FD91-6192-4FD6-BDF0-EA436EE09125}" type="presOf" srcId="{88A2F629-E336-46B5-91EA-30954DCB0E9C}" destId="{976C64A1-8C15-470E-A92C-08D8947AE2E2}" srcOrd="0" destOrd="0" presId="urn:microsoft.com/office/officeart/2005/8/layout/hierarchy2"/>
    <dgm:cxn modelId="{96649694-2D98-4B85-8777-54A24883BBA0}" srcId="{B075E628-1902-4A29-86D7-69B60350942D}" destId="{88A2F629-E336-46B5-91EA-30954DCB0E9C}" srcOrd="0" destOrd="0" parTransId="{5C398243-B166-49BE-B289-3522007B908E}" sibTransId="{4C572C2F-6BD1-48DE-83C4-E0D154F54664}"/>
    <dgm:cxn modelId="{42E804A3-393A-4D45-9380-97763A2454B4}" type="presOf" srcId="{B9FC15CA-6250-4A4B-BF31-30ED1828C7AA}" destId="{B8EE6842-0CBA-47B8-9DDF-8BE3A596A746}" srcOrd="1" destOrd="0" presId="urn:microsoft.com/office/officeart/2005/8/layout/hierarchy2"/>
    <dgm:cxn modelId="{0D465BAD-6B08-497D-9515-7890BC3EE149}" srcId="{B075E628-1902-4A29-86D7-69B60350942D}" destId="{FB9A4ACD-39D3-449D-8D2B-7330B5747FC0}" srcOrd="1" destOrd="0" parTransId="{B9FC15CA-6250-4A4B-BF31-30ED1828C7AA}" sibTransId="{5AD31418-134F-47BB-8DAC-B5698458326C}"/>
    <dgm:cxn modelId="{1F20F0B5-5ECB-48E9-AECD-C30915E83BE8}" type="presOf" srcId="{5C398243-B166-49BE-B289-3522007B908E}" destId="{F92EA833-1881-427A-A082-B65B86A11D4C}" srcOrd="0" destOrd="0" presId="urn:microsoft.com/office/officeart/2005/8/layout/hierarchy2"/>
    <dgm:cxn modelId="{5960A7C1-697E-48D6-84A0-6743F4038785}" type="presOf" srcId="{B9FC15CA-6250-4A4B-BF31-30ED1828C7AA}" destId="{C2376655-C0ED-43C2-903B-C42916E11584}" srcOrd="0" destOrd="0" presId="urn:microsoft.com/office/officeart/2005/8/layout/hierarchy2"/>
    <dgm:cxn modelId="{CBB394C3-4596-482E-9546-D7AE0E63587F}" type="presOf" srcId="{FB9A4ACD-39D3-449D-8D2B-7330B5747FC0}" destId="{9991E4B8-1B95-42D6-82C7-59B1E07DCE32}" srcOrd="0" destOrd="0" presId="urn:microsoft.com/office/officeart/2005/8/layout/hierarchy2"/>
    <dgm:cxn modelId="{711E4BC5-9AA2-4C17-95A0-484BA2941115}" type="presOf" srcId="{466DD357-6152-46EB-9FFC-EDF55F3B774B}" destId="{E8DFE61C-2A4B-4FB6-887D-7ECC5F8E6F43}" srcOrd="0" destOrd="0" presId="urn:microsoft.com/office/officeart/2005/8/layout/hierarchy2"/>
    <dgm:cxn modelId="{03602DD7-DBCB-410B-B680-6B6470CBBDC4}" type="presOf" srcId="{B075E628-1902-4A29-86D7-69B60350942D}" destId="{2527012C-9B4A-443A-ACB2-5D199C704AC7}" srcOrd="0" destOrd="0" presId="urn:microsoft.com/office/officeart/2005/8/layout/hierarchy2"/>
    <dgm:cxn modelId="{B00DA4AF-A2E8-40D7-A781-E59D83F15AF5}" type="presParOf" srcId="{E8DFE61C-2A4B-4FB6-887D-7ECC5F8E6F43}" destId="{9261FC69-E835-4166-AF97-C986A6560011}" srcOrd="0" destOrd="0" presId="urn:microsoft.com/office/officeart/2005/8/layout/hierarchy2"/>
    <dgm:cxn modelId="{B7B40019-9B0A-4BDE-8B64-05627613ED49}" type="presParOf" srcId="{9261FC69-E835-4166-AF97-C986A6560011}" destId="{2527012C-9B4A-443A-ACB2-5D199C704AC7}" srcOrd="0" destOrd="0" presId="urn:microsoft.com/office/officeart/2005/8/layout/hierarchy2"/>
    <dgm:cxn modelId="{39FA7E91-6751-4586-A319-09E62D16033E}" type="presParOf" srcId="{9261FC69-E835-4166-AF97-C986A6560011}" destId="{5D69F446-7F4B-449B-9C36-5B7FF6830EE3}" srcOrd="1" destOrd="0" presId="urn:microsoft.com/office/officeart/2005/8/layout/hierarchy2"/>
    <dgm:cxn modelId="{49C8A3F3-9E2E-486D-B9D7-94C28C67521F}" type="presParOf" srcId="{5D69F446-7F4B-449B-9C36-5B7FF6830EE3}" destId="{F92EA833-1881-427A-A082-B65B86A11D4C}" srcOrd="0" destOrd="0" presId="urn:microsoft.com/office/officeart/2005/8/layout/hierarchy2"/>
    <dgm:cxn modelId="{B3DB9016-C6D1-4255-B963-967990F4DEDF}" type="presParOf" srcId="{F92EA833-1881-427A-A082-B65B86A11D4C}" destId="{4F55051D-3B4A-4791-801C-068AC9BF2DA3}" srcOrd="0" destOrd="0" presId="urn:microsoft.com/office/officeart/2005/8/layout/hierarchy2"/>
    <dgm:cxn modelId="{99F6A357-15CB-4012-BF09-CD4EFD26309C}" type="presParOf" srcId="{5D69F446-7F4B-449B-9C36-5B7FF6830EE3}" destId="{88750F6A-9086-49F7-B279-4E362C9B4FDD}" srcOrd="1" destOrd="0" presId="urn:microsoft.com/office/officeart/2005/8/layout/hierarchy2"/>
    <dgm:cxn modelId="{6112F0CA-8E8F-4FF4-A75E-32298CE5B26C}" type="presParOf" srcId="{88750F6A-9086-49F7-B279-4E362C9B4FDD}" destId="{976C64A1-8C15-470E-A92C-08D8947AE2E2}" srcOrd="0" destOrd="0" presId="urn:microsoft.com/office/officeart/2005/8/layout/hierarchy2"/>
    <dgm:cxn modelId="{ED032B83-6AD6-4CC8-9D57-C18FC010FA20}" type="presParOf" srcId="{88750F6A-9086-49F7-B279-4E362C9B4FDD}" destId="{B5234ABE-092F-4B66-8226-7732B5868A8C}" srcOrd="1" destOrd="0" presId="urn:microsoft.com/office/officeart/2005/8/layout/hierarchy2"/>
    <dgm:cxn modelId="{CA20B27E-D862-4968-B809-AA6A90908F74}" type="presParOf" srcId="{5D69F446-7F4B-449B-9C36-5B7FF6830EE3}" destId="{C2376655-C0ED-43C2-903B-C42916E11584}" srcOrd="2" destOrd="0" presId="urn:microsoft.com/office/officeart/2005/8/layout/hierarchy2"/>
    <dgm:cxn modelId="{66FCEDD7-671A-4828-A195-6B1506CB0281}" type="presParOf" srcId="{C2376655-C0ED-43C2-903B-C42916E11584}" destId="{B8EE6842-0CBA-47B8-9DDF-8BE3A596A746}" srcOrd="0" destOrd="0" presId="urn:microsoft.com/office/officeart/2005/8/layout/hierarchy2"/>
    <dgm:cxn modelId="{EBCB2878-3350-4B5E-B010-32CF746456CE}" type="presParOf" srcId="{5D69F446-7F4B-449B-9C36-5B7FF6830EE3}" destId="{37FE7BCE-B2D2-40A5-9E4B-AE9D48CE3620}" srcOrd="3" destOrd="0" presId="urn:microsoft.com/office/officeart/2005/8/layout/hierarchy2"/>
    <dgm:cxn modelId="{B6298C7F-F073-4961-ADF1-A4C83267628C}" type="presParOf" srcId="{37FE7BCE-B2D2-40A5-9E4B-AE9D48CE3620}" destId="{9991E4B8-1B95-42D6-82C7-59B1E07DCE32}" srcOrd="0" destOrd="0" presId="urn:microsoft.com/office/officeart/2005/8/layout/hierarchy2"/>
    <dgm:cxn modelId="{452E5207-FD4A-4A73-A47A-60384D18D4E5}" type="presParOf" srcId="{37FE7BCE-B2D2-40A5-9E4B-AE9D48CE3620}" destId="{16400A3A-61F3-40B7-925D-C40FB2072C9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DD357-6152-46EB-9FFC-EDF55F3B77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075E628-1902-4A29-86D7-69B60350942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4.5-1: Probability of Collision with large objects (&gt; 10cm)</a:t>
          </a:r>
        </a:p>
      </dgm:t>
    </dgm:pt>
    <dgm:pt modelId="{D872E270-F1C7-4B12-8600-879C110782EF}" type="parTrans" cxnId="{0F33B136-2306-4286-A564-E1401AE54FB4}">
      <dgm:prSet/>
      <dgm:spPr/>
      <dgm:t>
        <a:bodyPr/>
        <a:lstStyle/>
        <a:p>
          <a:endParaRPr lang="en-US"/>
        </a:p>
      </dgm:t>
    </dgm:pt>
    <dgm:pt modelId="{4C06C00D-EB13-4D89-AF67-5F031FB408B0}" type="sibTrans" cxnId="{0F33B136-2306-4286-A564-E1401AE54FB4}">
      <dgm:prSet/>
      <dgm:spPr/>
      <dgm:t>
        <a:bodyPr/>
        <a:lstStyle/>
        <a:p>
          <a:endParaRPr lang="en-US"/>
        </a:p>
      </dgm:t>
    </dgm:pt>
    <dgm:pt modelId="{FB9A4ACD-39D3-449D-8D2B-7330B5747FC0}">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sz="1800" b="1" dirty="0">
              <a:solidFill>
                <a:schemeClr val="tx1"/>
              </a:solidFill>
            </a:rPr>
            <a:t>&lt; 0.001</a:t>
          </a:r>
        </a:p>
      </dgm:t>
    </dgm:pt>
    <dgm:pt modelId="{B9FC15CA-6250-4A4B-BF31-30ED1828C7AA}" type="parTrans" cxnId="{0D465BAD-6B08-497D-9515-7890BC3EE149}">
      <dgm:prSet/>
      <dgm:spPr/>
      <dgm:t>
        <a:bodyPr/>
        <a:lstStyle/>
        <a:p>
          <a:endParaRPr lang="en-US"/>
        </a:p>
      </dgm:t>
    </dgm:pt>
    <dgm:pt modelId="{5AD31418-134F-47BB-8DAC-B5698458326C}" type="sibTrans" cxnId="{0D465BAD-6B08-497D-9515-7890BC3EE149}">
      <dgm:prSet/>
      <dgm:spPr/>
      <dgm:t>
        <a:bodyPr/>
        <a:lstStyle/>
        <a:p>
          <a:endParaRPr lang="en-US"/>
        </a:p>
      </dgm:t>
    </dgm:pt>
    <dgm:pt modelId="{E8DFE61C-2A4B-4FB6-887D-7ECC5F8E6F43}" type="pres">
      <dgm:prSet presAssocID="{466DD357-6152-46EB-9FFC-EDF55F3B774B}" presName="diagram" presStyleCnt="0">
        <dgm:presLayoutVars>
          <dgm:chPref val="1"/>
          <dgm:dir/>
          <dgm:animOne val="branch"/>
          <dgm:animLvl val="lvl"/>
          <dgm:resizeHandles val="exact"/>
        </dgm:presLayoutVars>
      </dgm:prSet>
      <dgm:spPr/>
    </dgm:pt>
    <dgm:pt modelId="{9261FC69-E835-4166-AF97-C986A6560011}" type="pres">
      <dgm:prSet presAssocID="{B075E628-1902-4A29-86D7-69B60350942D}" presName="root1" presStyleCnt="0"/>
      <dgm:spPr/>
    </dgm:pt>
    <dgm:pt modelId="{2527012C-9B4A-443A-ACB2-5D199C704AC7}" type="pres">
      <dgm:prSet presAssocID="{B075E628-1902-4A29-86D7-69B60350942D}" presName="LevelOneTextNode" presStyleLbl="node0" presStyleIdx="0" presStyleCnt="1" custScaleX="251709" custScaleY="117151" custLinFactNeighborX="-2125" custLinFactNeighborY="-3368">
        <dgm:presLayoutVars>
          <dgm:chPref val="3"/>
        </dgm:presLayoutVars>
      </dgm:prSet>
      <dgm:spPr/>
    </dgm:pt>
    <dgm:pt modelId="{5D69F446-7F4B-449B-9C36-5B7FF6830EE3}" type="pres">
      <dgm:prSet presAssocID="{B075E628-1902-4A29-86D7-69B60350942D}" presName="level2hierChild" presStyleCnt="0"/>
      <dgm:spPr/>
    </dgm:pt>
    <dgm:pt modelId="{C2376655-C0ED-43C2-903B-C42916E11584}" type="pres">
      <dgm:prSet presAssocID="{B9FC15CA-6250-4A4B-BF31-30ED1828C7AA}" presName="conn2-1" presStyleLbl="parChTrans1D2" presStyleIdx="0" presStyleCnt="1"/>
      <dgm:spPr/>
    </dgm:pt>
    <dgm:pt modelId="{B8EE6842-0CBA-47B8-9DDF-8BE3A596A746}" type="pres">
      <dgm:prSet presAssocID="{B9FC15CA-6250-4A4B-BF31-30ED1828C7AA}" presName="connTx" presStyleLbl="parChTrans1D2" presStyleIdx="0" presStyleCnt="1"/>
      <dgm:spPr/>
    </dgm:pt>
    <dgm:pt modelId="{37FE7BCE-B2D2-40A5-9E4B-AE9D48CE3620}" type="pres">
      <dgm:prSet presAssocID="{FB9A4ACD-39D3-449D-8D2B-7330B5747FC0}" presName="root2" presStyleCnt="0"/>
      <dgm:spPr/>
    </dgm:pt>
    <dgm:pt modelId="{9991E4B8-1B95-42D6-82C7-59B1E07DCE32}" type="pres">
      <dgm:prSet presAssocID="{FB9A4ACD-39D3-449D-8D2B-7330B5747FC0}" presName="LevelTwoTextNode" presStyleLbl="node2" presStyleIdx="0" presStyleCnt="1" custScaleX="95095" custLinFactNeighborX="-2939" custLinFactNeighborY="-2410">
        <dgm:presLayoutVars>
          <dgm:chPref val="3"/>
        </dgm:presLayoutVars>
      </dgm:prSet>
      <dgm:spPr/>
    </dgm:pt>
    <dgm:pt modelId="{16400A3A-61F3-40B7-925D-C40FB2072C9C}" type="pres">
      <dgm:prSet presAssocID="{FB9A4ACD-39D3-449D-8D2B-7330B5747FC0}" presName="level3hierChild" presStyleCnt="0"/>
      <dgm:spPr/>
    </dgm:pt>
  </dgm:ptLst>
  <dgm:cxnLst>
    <dgm:cxn modelId="{0F33B136-2306-4286-A564-E1401AE54FB4}" srcId="{466DD357-6152-46EB-9FFC-EDF55F3B774B}" destId="{B075E628-1902-4A29-86D7-69B60350942D}" srcOrd="0" destOrd="0" parTransId="{D872E270-F1C7-4B12-8600-879C110782EF}" sibTransId="{4C06C00D-EB13-4D89-AF67-5F031FB408B0}"/>
    <dgm:cxn modelId="{42E804A3-393A-4D45-9380-97763A2454B4}" type="presOf" srcId="{B9FC15CA-6250-4A4B-BF31-30ED1828C7AA}" destId="{B8EE6842-0CBA-47B8-9DDF-8BE3A596A746}" srcOrd="1" destOrd="0" presId="urn:microsoft.com/office/officeart/2005/8/layout/hierarchy2"/>
    <dgm:cxn modelId="{0D465BAD-6B08-497D-9515-7890BC3EE149}" srcId="{B075E628-1902-4A29-86D7-69B60350942D}" destId="{FB9A4ACD-39D3-449D-8D2B-7330B5747FC0}" srcOrd="0" destOrd="0" parTransId="{B9FC15CA-6250-4A4B-BF31-30ED1828C7AA}" sibTransId="{5AD31418-134F-47BB-8DAC-B5698458326C}"/>
    <dgm:cxn modelId="{5960A7C1-697E-48D6-84A0-6743F4038785}" type="presOf" srcId="{B9FC15CA-6250-4A4B-BF31-30ED1828C7AA}" destId="{C2376655-C0ED-43C2-903B-C42916E11584}" srcOrd="0" destOrd="0" presId="urn:microsoft.com/office/officeart/2005/8/layout/hierarchy2"/>
    <dgm:cxn modelId="{CBB394C3-4596-482E-9546-D7AE0E63587F}" type="presOf" srcId="{FB9A4ACD-39D3-449D-8D2B-7330B5747FC0}" destId="{9991E4B8-1B95-42D6-82C7-59B1E07DCE32}" srcOrd="0" destOrd="0" presId="urn:microsoft.com/office/officeart/2005/8/layout/hierarchy2"/>
    <dgm:cxn modelId="{711E4BC5-9AA2-4C17-95A0-484BA2941115}" type="presOf" srcId="{466DD357-6152-46EB-9FFC-EDF55F3B774B}" destId="{E8DFE61C-2A4B-4FB6-887D-7ECC5F8E6F43}" srcOrd="0" destOrd="0" presId="urn:microsoft.com/office/officeart/2005/8/layout/hierarchy2"/>
    <dgm:cxn modelId="{03602DD7-DBCB-410B-B680-6B6470CBBDC4}" type="presOf" srcId="{B075E628-1902-4A29-86D7-69B60350942D}" destId="{2527012C-9B4A-443A-ACB2-5D199C704AC7}" srcOrd="0" destOrd="0" presId="urn:microsoft.com/office/officeart/2005/8/layout/hierarchy2"/>
    <dgm:cxn modelId="{B00DA4AF-A2E8-40D7-A781-E59D83F15AF5}" type="presParOf" srcId="{E8DFE61C-2A4B-4FB6-887D-7ECC5F8E6F43}" destId="{9261FC69-E835-4166-AF97-C986A6560011}" srcOrd="0" destOrd="0" presId="urn:microsoft.com/office/officeart/2005/8/layout/hierarchy2"/>
    <dgm:cxn modelId="{B7B40019-9B0A-4BDE-8B64-05627613ED49}" type="presParOf" srcId="{9261FC69-E835-4166-AF97-C986A6560011}" destId="{2527012C-9B4A-443A-ACB2-5D199C704AC7}" srcOrd="0" destOrd="0" presId="urn:microsoft.com/office/officeart/2005/8/layout/hierarchy2"/>
    <dgm:cxn modelId="{39FA7E91-6751-4586-A319-09E62D16033E}" type="presParOf" srcId="{9261FC69-E835-4166-AF97-C986A6560011}" destId="{5D69F446-7F4B-449B-9C36-5B7FF6830EE3}" srcOrd="1" destOrd="0" presId="urn:microsoft.com/office/officeart/2005/8/layout/hierarchy2"/>
    <dgm:cxn modelId="{CA20B27E-D862-4968-B809-AA6A90908F74}" type="presParOf" srcId="{5D69F446-7F4B-449B-9C36-5B7FF6830EE3}" destId="{C2376655-C0ED-43C2-903B-C42916E11584}" srcOrd="0" destOrd="0" presId="urn:microsoft.com/office/officeart/2005/8/layout/hierarchy2"/>
    <dgm:cxn modelId="{66FCEDD7-671A-4828-A195-6B1506CB0281}" type="presParOf" srcId="{C2376655-C0ED-43C2-903B-C42916E11584}" destId="{B8EE6842-0CBA-47B8-9DDF-8BE3A596A746}" srcOrd="0" destOrd="0" presId="urn:microsoft.com/office/officeart/2005/8/layout/hierarchy2"/>
    <dgm:cxn modelId="{EBCB2878-3350-4B5E-B010-32CF746456CE}" type="presParOf" srcId="{5D69F446-7F4B-449B-9C36-5B7FF6830EE3}" destId="{37FE7BCE-B2D2-40A5-9E4B-AE9D48CE3620}" srcOrd="1" destOrd="0" presId="urn:microsoft.com/office/officeart/2005/8/layout/hierarchy2"/>
    <dgm:cxn modelId="{B6298C7F-F073-4961-ADF1-A4C83267628C}" type="presParOf" srcId="{37FE7BCE-B2D2-40A5-9E4B-AE9D48CE3620}" destId="{9991E4B8-1B95-42D6-82C7-59B1E07DCE32}" srcOrd="0" destOrd="0" presId="urn:microsoft.com/office/officeart/2005/8/layout/hierarchy2"/>
    <dgm:cxn modelId="{452E5207-FD4A-4A73-A47A-60384D18D4E5}" type="presParOf" srcId="{37FE7BCE-B2D2-40A5-9E4B-AE9D48CE3620}" destId="{16400A3A-61F3-40B7-925D-C40FB2072C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6DD357-6152-46EB-9FFC-EDF55F3B77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075E628-1902-4A29-86D7-69B60350942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4.5-2: Probability of Collision with small objects</a:t>
          </a:r>
        </a:p>
      </dgm:t>
    </dgm:pt>
    <dgm:pt modelId="{D872E270-F1C7-4B12-8600-879C110782EF}" type="parTrans" cxnId="{0F33B136-2306-4286-A564-E1401AE54FB4}">
      <dgm:prSet/>
      <dgm:spPr/>
      <dgm:t>
        <a:bodyPr/>
        <a:lstStyle/>
        <a:p>
          <a:endParaRPr lang="en-US"/>
        </a:p>
      </dgm:t>
    </dgm:pt>
    <dgm:pt modelId="{4C06C00D-EB13-4D89-AF67-5F031FB408B0}" type="sibTrans" cxnId="{0F33B136-2306-4286-A564-E1401AE54FB4}">
      <dgm:prSet/>
      <dgm:spPr/>
      <dgm:t>
        <a:bodyPr/>
        <a:lstStyle/>
        <a:p>
          <a:endParaRPr lang="en-US"/>
        </a:p>
      </dgm:t>
    </dgm:pt>
    <dgm:pt modelId="{FB9A4ACD-39D3-449D-8D2B-7330B5747FC0}">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pPr algn="ctr"/>
          <a:r>
            <a:rPr lang="en-US" sz="1800" b="1" dirty="0">
              <a:solidFill>
                <a:schemeClr val="tx1"/>
              </a:solidFill>
            </a:rPr>
            <a:t>&lt; 0.01</a:t>
          </a:r>
        </a:p>
      </dgm:t>
    </dgm:pt>
    <dgm:pt modelId="{B9FC15CA-6250-4A4B-BF31-30ED1828C7AA}" type="parTrans" cxnId="{0D465BAD-6B08-497D-9515-7890BC3EE149}">
      <dgm:prSet/>
      <dgm:spPr/>
      <dgm:t>
        <a:bodyPr/>
        <a:lstStyle/>
        <a:p>
          <a:endParaRPr lang="en-US"/>
        </a:p>
      </dgm:t>
    </dgm:pt>
    <dgm:pt modelId="{5AD31418-134F-47BB-8DAC-B5698458326C}" type="sibTrans" cxnId="{0D465BAD-6B08-497D-9515-7890BC3EE149}">
      <dgm:prSet/>
      <dgm:spPr/>
      <dgm:t>
        <a:bodyPr/>
        <a:lstStyle/>
        <a:p>
          <a:endParaRPr lang="en-US"/>
        </a:p>
      </dgm:t>
    </dgm:pt>
    <dgm:pt modelId="{E8DFE61C-2A4B-4FB6-887D-7ECC5F8E6F43}" type="pres">
      <dgm:prSet presAssocID="{466DD357-6152-46EB-9FFC-EDF55F3B774B}" presName="diagram" presStyleCnt="0">
        <dgm:presLayoutVars>
          <dgm:chPref val="1"/>
          <dgm:dir/>
          <dgm:animOne val="branch"/>
          <dgm:animLvl val="lvl"/>
          <dgm:resizeHandles val="exact"/>
        </dgm:presLayoutVars>
      </dgm:prSet>
      <dgm:spPr/>
    </dgm:pt>
    <dgm:pt modelId="{9261FC69-E835-4166-AF97-C986A6560011}" type="pres">
      <dgm:prSet presAssocID="{B075E628-1902-4A29-86D7-69B60350942D}" presName="root1" presStyleCnt="0"/>
      <dgm:spPr/>
    </dgm:pt>
    <dgm:pt modelId="{2527012C-9B4A-443A-ACB2-5D199C704AC7}" type="pres">
      <dgm:prSet presAssocID="{B075E628-1902-4A29-86D7-69B60350942D}" presName="LevelOneTextNode" presStyleLbl="node0" presStyleIdx="0" presStyleCnt="1" custScaleX="344606" custScaleY="104388" custLinFactNeighborX="-25816" custLinFactNeighborY="1190">
        <dgm:presLayoutVars>
          <dgm:chPref val="3"/>
        </dgm:presLayoutVars>
      </dgm:prSet>
      <dgm:spPr/>
    </dgm:pt>
    <dgm:pt modelId="{5D69F446-7F4B-449B-9C36-5B7FF6830EE3}" type="pres">
      <dgm:prSet presAssocID="{B075E628-1902-4A29-86D7-69B60350942D}" presName="level2hierChild" presStyleCnt="0"/>
      <dgm:spPr/>
    </dgm:pt>
    <dgm:pt modelId="{C2376655-C0ED-43C2-903B-C42916E11584}" type="pres">
      <dgm:prSet presAssocID="{B9FC15CA-6250-4A4B-BF31-30ED1828C7AA}" presName="conn2-1" presStyleLbl="parChTrans1D2" presStyleIdx="0" presStyleCnt="1"/>
      <dgm:spPr/>
    </dgm:pt>
    <dgm:pt modelId="{B8EE6842-0CBA-47B8-9DDF-8BE3A596A746}" type="pres">
      <dgm:prSet presAssocID="{B9FC15CA-6250-4A4B-BF31-30ED1828C7AA}" presName="connTx" presStyleLbl="parChTrans1D2" presStyleIdx="0" presStyleCnt="1"/>
      <dgm:spPr/>
    </dgm:pt>
    <dgm:pt modelId="{37FE7BCE-B2D2-40A5-9E4B-AE9D48CE3620}" type="pres">
      <dgm:prSet presAssocID="{FB9A4ACD-39D3-449D-8D2B-7330B5747FC0}" presName="root2" presStyleCnt="0"/>
      <dgm:spPr/>
    </dgm:pt>
    <dgm:pt modelId="{9991E4B8-1B95-42D6-82C7-59B1E07DCE32}" type="pres">
      <dgm:prSet presAssocID="{FB9A4ACD-39D3-449D-8D2B-7330B5747FC0}" presName="LevelTwoTextNode" presStyleLbl="node2" presStyleIdx="0" presStyleCnt="1" custScaleX="131996" custLinFactNeighborX="-2056" custLinFactNeighborY="-878">
        <dgm:presLayoutVars>
          <dgm:chPref val="3"/>
        </dgm:presLayoutVars>
      </dgm:prSet>
      <dgm:spPr/>
    </dgm:pt>
    <dgm:pt modelId="{16400A3A-61F3-40B7-925D-C40FB2072C9C}" type="pres">
      <dgm:prSet presAssocID="{FB9A4ACD-39D3-449D-8D2B-7330B5747FC0}" presName="level3hierChild" presStyleCnt="0"/>
      <dgm:spPr/>
    </dgm:pt>
  </dgm:ptLst>
  <dgm:cxnLst>
    <dgm:cxn modelId="{0F33B136-2306-4286-A564-E1401AE54FB4}" srcId="{466DD357-6152-46EB-9FFC-EDF55F3B774B}" destId="{B075E628-1902-4A29-86D7-69B60350942D}" srcOrd="0" destOrd="0" parTransId="{D872E270-F1C7-4B12-8600-879C110782EF}" sibTransId="{4C06C00D-EB13-4D89-AF67-5F031FB408B0}"/>
    <dgm:cxn modelId="{42E804A3-393A-4D45-9380-97763A2454B4}" type="presOf" srcId="{B9FC15CA-6250-4A4B-BF31-30ED1828C7AA}" destId="{B8EE6842-0CBA-47B8-9DDF-8BE3A596A746}" srcOrd="1" destOrd="0" presId="urn:microsoft.com/office/officeart/2005/8/layout/hierarchy2"/>
    <dgm:cxn modelId="{0D465BAD-6B08-497D-9515-7890BC3EE149}" srcId="{B075E628-1902-4A29-86D7-69B60350942D}" destId="{FB9A4ACD-39D3-449D-8D2B-7330B5747FC0}" srcOrd="0" destOrd="0" parTransId="{B9FC15CA-6250-4A4B-BF31-30ED1828C7AA}" sibTransId="{5AD31418-134F-47BB-8DAC-B5698458326C}"/>
    <dgm:cxn modelId="{5960A7C1-697E-48D6-84A0-6743F4038785}" type="presOf" srcId="{B9FC15CA-6250-4A4B-BF31-30ED1828C7AA}" destId="{C2376655-C0ED-43C2-903B-C42916E11584}" srcOrd="0" destOrd="0" presId="urn:microsoft.com/office/officeart/2005/8/layout/hierarchy2"/>
    <dgm:cxn modelId="{CBB394C3-4596-482E-9546-D7AE0E63587F}" type="presOf" srcId="{FB9A4ACD-39D3-449D-8D2B-7330B5747FC0}" destId="{9991E4B8-1B95-42D6-82C7-59B1E07DCE32}" srcOrd="0" destOrd="0" presId="urn:microsoft.com/office/officeart/2005/8/layout/hierarchy2"/>
    <dgm:cxn modelId="{711E4BC5-9AA2-4C17-95A0-484BA2941115}" type="presOf" srcId="{466DD357-6152-46EB-9FFC-EDF55F3B774B}" destId="{E8DFE61C-2A4B-4FB6-887D-7ECC5F8E6F43}" srcOrd="0" destOrd="0" presId="urn:microsoft.com/office/officeart/2005/8/layout/hierarchy2"/>
    <dgm:cxn modelId="{03602DD7-DBCB-410B-B680-6B6470CBBDC4}" type="presOf" srcId="{B075E628-1902-4A29-86D7-69B60350942D}" destId="{2527012C-9B4A-443A-ACB2-5D199C704AC7}" srcOrd="0" destOrd="0" presId="urn:microsoft.com/office/officeart/2005/8/layout/hierarchy2"/>
    <dgm:cxn modelId="{B00DA4AF-A2E8-40D7-A781-E59D83F15AF5}" type="presParOf" srcId="{E8DFE61C-2A4B-4FB6-887D-7ECC5F8E6F43}" destId="{9261FC69-E835-4166-AF97-C986A6560011}" srcOrd="0" destOrd="0" presId="urn:microsoft.com/office/officeart/2005/8/layout/hierarchy2"/>
    <dgm:cxn modelId="{B7B40019-9B0A-4BDE-8B64-05627613ED49}" type="presParOf" srcId="{9261FC69-E835-4166-AF97-C986A6560011}" destId="{2527012C-9B4A-443A-ACB2-5D199C704AC7}" srcOrd="0" destOrd="0" presId="urn:microsoft.com/office/officeart/2005/8/layout/hierarchy2"/>
    <dgm:cxn modelId="{39FA7E91-6751-4586-A319-09E62D16033E}" type="presParOf" srcId="{9261FC69-E835-4166-AF97-C986A6560011}" destId="{5D69F446-7F4B-449B-9C36-5B7FF6830EE3}" srcOrd="1" destOrd="0" presId="urn:microsoft.com/office/officeart/2005/8/layout/hierarchy2"/>
    <dgm:cxn modelId="{CA20B27E-D862-4968-B809-AA6A90908F74}" type="presParOf" srcId="{5D69F446-7F4B-449B-9C36-5B7FF6830EE3}" destId="{C2376655-C0ED-43C2-903B-C42916E11584}" srcOrd="0" destOrd="0" presId="urn:microsoft.com/office/officeart/2005/8/layout/hierarchy2"/>
    <dgm:cxn modelId="{66FCEDD7-671A-4828-A195-6B1506CB0281}" type="presParOf" srcId="{C2376655-C0ED-43C2-903B-C42916E11584}" destId="{B8EE6842-0CBA-47B8-9DDF-8BE3A596A746}" srcOrd="0" destOrd="0" presId="urn:microsoft.com/office/officeart/2005/8/layout/hierarchy2"/>
    <dgm:cxn modelId="{EBCB2878-3350-4B5E-B010-32CF746456CE}" type="presParOf" srcId="{5D69F446-7F4B-449B-9C36-5B7FF6830EE3}" destId="{37FE7BCE-B2D2-40A5-9E4B-AE9D48CE3620}" srcOrd="1" destOrd="0" presId="urn:microsoft.com/office/officeart/2005/8/layout/hierarchy2"/>
    <dgm:cxn modelId="{B6298C7F-F073-4961-ADF1-A4C83267628C}" type="presParOf" srcId="{37FE7BCE-B2D2-40A5-9E4B-AE9D48CE3620}" destId="{9991E4B8-1B95-42D6-82C7-59B1E07DCE32}" srcOrd="0" destOrd="0" presId="urn:microsoft.com/office/officeart/2005/8/layout/hierarchy2"/>
    <dgm:cxn modelId="{452E5207-FD4A-4A73-A47A-60384D18D4E5}" type="presParOf" srcId="{37FE7BCE-B2D2-40A5-9E4B-AE9D48CE3620}" destId="{16400A3A-61F3-40B7-925D-C40FB2072C9C}"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F95EDC-468F-4EFD-9C11-BC13CF5C6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E87360-D11C-4616-B551-CBA241845857}">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000" dirty="0">
              <a:solidFill>
                <a:schemeClr val="tx1"/>
              </a:solidFill>
            </a:rPr>
            <a:t>4.6-1: Reentry and retrieval</a:t>
          </a:r>
        </a:p>
      </dgm:t>
    </dgm:pt>
    <dgm:pt modelId="{AA9538A0-1783-4568-B01A-400D67DEBFD8}" type="parTrans" cxnId="{4EA09971-C062-4C7D-A813-3CD9ADAF700C}">
      <dgm:prSet/>
      <dgm:spPr/>
      <dgm:t>
        <a:bodyPr/>
        <a:lstStyle/>
        <a:p>
          <a:endParaRPr lang="en-US">
            <a:solidFill>
              <a:schemeClr val="tx1"/>
            </a:solidFill>
          </a:endParaRPr>
        </a:p>
      </dgm:t>
    </dgm:pt>
    <dgm:pt modelId="{D9BF4DC2-9F8A-4350-9DF7-04268E898A19}" type="sibTrans" cxnId="{4EA09971-C062-4C7D-A813-3CD9ADAF700C}">
      <dgm:prSet/>
      <dgm:spPr/>
      <dgm:t>
        <a:bodyPr/>
        <a:lstStyle/>
        <a:p>
          <a:endParaRPr lang="en-US">
            <a:solidFill>
              <a:schemeClr val="tx1"/>
            </a:solidFill>
          </a:endParaRPr>
        </a:p>
      </dgm:t>
    </dgm:pt>
    <dgm:pt modelId="{9C33EE6D-7453-4930-8723-E0381168CAB1}">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400" dirty="0">
              <a:solidFill>
                <a:schemeClr val="tx1"/>
              </a:solidFill>
            </a:rPr>
            <a:t>Natural (uncontrolled) reentry: as soon as practical but &lt; </a:t>
          </a:r>
          <a:r>
            <a:rPr lang="en-US" sz="2000" dirty="0">
              <a:solidFill>
                <a:schemeClr val="tx1"/>
              </a:solidFill>
            </a:rPr>
            <a:t>25</a:t>
          </a:r>
          <a:r>
            <a:rPr lang="en-US" sz="2400" dirty="0">
              <a:solidFill>
                <a:schemeClr val="tx1"/>
              </a:solidFill>
            </a:rPr>
            <a:t> years</a:t>
          </a:r>
        </a:p>
      </dgm:t>
    </dgm:pt>
    <dgm:pt modelId="{98DD175B-4FD5-4B15-AC4C-D17DB881346A}" type="parTrans" cxnId="{BBEB5C10-F9D3-48CF-9610-43636344FED8}">
      <dgm:prSet/>
      <dgm:spPr/>
      <dgm:t>
        <a:bodyPr/>
        <a:lstStyle/>
        <a:p>
          <a:endParaRPr lang="en-US">
            <a:solidFill>
              <a:schemeClr val="tx1"/>
            </a:solidFill>
          </a:endParaRPr>
        </a:p>
      </dgm:t>
    </dgm:pt>
    <dgm:pt modelId="{C1188AF2-74DB-40DB-B6F1-E5C3DA14D3BF}" type="sibTrans" cxnId="{BBEB5C10-F9D3-48CF-9610-43636344FED8}">
      <dgm:prSet/>
      <dgm:spPr/>
      <dgm:t>
        <a:bodyPr/>
        <a:lstStyle/>
        <a:p>
          <a:endParaRPr lang="en-US">
            <a:solidFill>
              <a:schemeClr val="tx1"/>
            </a:solidFill>
          </a:endParaRPr>
        </a:p>
      </dgm:t>
    </dgm:pt>
    <dgm:pt modelId="{BE8958F1-08A7-4C3E-B19D-A15594A3E3B4}">
      <dgm:prSet phldrT="[Tex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400" dirty="0">
              <a:solidFill>
                <a:schemeClr val="tx1"/>
              </a:solidFill>
            </a:rPr>
            <a:t>Direct (controlled) reentry as soon as practical</a:t>
          </a:r>
        </a:p>
      </dgm:t>
    </dgm:pt>
    <dgm:pt modelId="{1EF1D966-DC45-414F-8D9B-FBA7038FFE39}" type="parTrans" cxnId="{5B9D2C5A-79E4-4F91-B4A5-62BC9F56F864}">
      <dgm:prSet/>
      <dgm:spPr/>
      <dgm:t>
        <a:bodyPr/>
        <a:lstStyle/>
        <a:p>
          <a:endParaRPr lang="en-US">
            <a:solidFill>
              <a:schemeClr val="tx1"/>
            </a:solidFill>
          </a:endParaRPr>
        </a:p>
      </dgm:t>
    </dgm:pt>
    <dgm:pt modelId="{5B9259AA-0EB7-4755-A13B-C5E5D3D97569}" type="sibTrans" cxnId="{5B9D2C5A-79E4-4F91-B4A5-62BC9F56F864}">
      <dgm:prSet/>
      <dgm:spPr/>
      <dgm:t>
        <a:bodyPr/>
        <a:lstStyle/>
        <a:p>
          <a:endParaRPr lang="en-US">
            <a:solidFill>
              <a:schemeClr val="tx1"/>
            </a:solidFill>
          </a:endParaRPr>
        </a:p>
      </dgm:t>
    </dgm:pt>
    <dgm:pt modelId="{F327BFCB-F6BE-4439-9432-076C7BE2AB6B}">
      <dgm:prSet custT="1"/>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sz="2400" dirty="0">
              <a:solidFill>
                <a:schemeClr val="tx1"/>
              </a:solidFill>
            </a:rPr>
            <a:t>Direct retrieval &lt; 10 years</a:t>
          </a:r>
          <a:endParaRPr lang="en-US" sz="2400" dirty="0"/>
        </a:p>
      </dgm:t>
    </dgm:pt>
    <dgm:pt modelId="{C40D8C10-EB6E-40A7-9D2A-6B02770DDDB6}" type="parTrans" cxnId="{2D5DCDC8-2DFB-4669-8A9A-F6871B7EA1E5}">
      <dgm:prSet/>
      <dgm:spPr/>
      <dgm:t>
        <a:bodyPr/>
        <a:lstStyle/>
        <a:p>
          <a:endParaRPr lang="en-US"/>
        </a:p>
      </dgm:t>
    </dgm:pt>
    <dgm:pt modelId="{022ED23F-7E81-4760-B7D1-0AD626EC7D24}" type="sibTrans" cxnId="{2D5DCDC8-2DFB-4669-8A9A-F6871B7EA1E5}">
      <dgm:prSet/>
      <dgm:spPr/>
      <dgm:t>
        <a:bodyPr/>
        <a:lstStyle/>
        <a:p>
          <a:endParaRPr lang="en-US"/>
        </a:p>
      </dgm:t>
    </dgm:pt>
    <dgm:pt modelId="{91AA7DFE-A0C7-438F-B8A2-A303420B9D5F}" type="pres">
      <dgm:prSet presAssocID="{F7F95EDC-468F-4EFD-9C11-BC13CF5C69C2}" presName="diagram" presStyleCnt="0">
        <dgm:presLayoutVars>
          <dgm:chPref val="1"/>
          <dgm:dir/>
          <dgm:animOne val="branch"/>
          <dgm:animLvl val="lvl"/>
          <dgm:resizeHandles val="exact"/>
        </dgm:presLayoutVars>
      </dgm:prSet>
      <dgm:spPr/>
    </dgm:pt>
    <dgm:pt modelId="{449CB522-389E-4E24-B61F-EE4C738EEEAA}" type="pres">
      <dgm:prSet presAssocID="{94E87360-D11C-4616-B551-CBA241845857}" presName="root1" presStyleCnt="0"/>
      <dgm:spPr/>
    </dgm:pt>
    <dgm:pt modelId="{F161BA1B-1946-4467-94A4-7567653E2E12}" type="pres">
      <dgm:prSet presAssocID="{94E87360-D11C-4616-B551-CBA241845857}" presName="LevelOneTextNode" presStyleLbl="node0" presStyleIdx="0" presStyleCnt="1">
        <dgm:presLayoutVars>
          <dgm:chPref val="3"/>
        </dgm:presLayoutVars>
      </dgm:prSet>
      <dgm:spPr/>
    </dgm:pt>
    <dgm:pt modelId="{4031D141-2A8C-4305-9496-F804617308E9}" type="pres">
      <dgm:prSet presAssocID="{94E87360-D11C-4616-B551-CBA241845857}" presName="level2hierChild" presStyleCnt="0"/>
      <dgm:spPr/>
    </dgm:pt>
    <dgm:pt modelId="{FDAB326D-B143-4C71-8E88-2A52DF22282A}" type="pres">
      <dgm:prSet presAssocID="{98DD175B-4FD5-4B15-AC4C-D17DB881346A}" presName="conn2-1" presStyleLbl="parChTrans1D2" presStyleIdx="0" presStyleCnt="3"/>
      <dgm:spPr/>
    </dgm:pt>
    <dgm:pt modelId="{4AFEB0A9-0591-4E37-B6FE-FADBECF79A0C}" type="pres">
      <dgm:prSet presAssocID="{98DD175B-4FD5-4B15-AC4C-D17DB881346A}" presName="connTx" presStyleLbl="parChTrans1D2" presStyleIdx="0" presStyleCnt="3"/>
      <dgm:spPr/>
    </dgm:pt>
    <dgm:pt modelId="{4824971A-1BC9-4FCD-83E1-8F20F3B1B128}" type="pres">
      <dgm:prSet presAssocID="{9C33EE6D-7453-4930-8723-E0381168CAB1}" presName="root2" presStyleCnt="0"/>
      <dgm:spPr/>
    </dgm:pt>
    <dgm:pt modelId="{168236E3-2D93-4A09-BC80-E6CDA587E173}" type="pres">
      <dgm:prSet presAssocID="{9C33EE6D-7453-4930-8723-E0381168CAB1}" presName="LevelTwoTextNode" presStyleLbl="node2" presStyleIdx="0" presStyleCnt="3" custScaleX="264606" custScaleY="93924">
        <dgm:presLayoutVars>
          <dgm:chPref val="3"/>
        </dgm:presLayoutVars>
      </dgm:prSet>
      <dgm:spPr/>
    </dgm:pt>
    <dgm:pt modelId="{9E310299-086F-445C-81BB-FF4AAA73311D}" type="pres">
      <dgm:prSet presAssocID="{9C33EE6D-7453-4930-8723-E0381168CAB1}" presName="level3hierChild" presStyleCnt="0"/>
      <dgm:spPr/>
    </dgm:pt>
    <dgm:pt modelId="{2EB34E4E-E3E8-46CB-9DB9-A1BFD26BA306}" type="pres">
      <dgm:prSet presAssocID="{1EF1D966-DC45-414F-8D9B-FBA7038FFE39}" presName="conn2-1" presStyleLbl="parChTrans1D2" presStyleIdx="1" presStyleCnt="3"/>
      <dgm:spPr/>
    </dgm:pt>
    <dgm:pt modelId="{681A4C6F-2FAC-4741-9167-F8015BF91861}" type="pres">
      <dgm:prSet presAssocID="{1EF1D966-DC45-414F-8D9B-FBA7038FFE39}" presName="connTx" presStyleLbl="parChTrans1D2" presStyleIdx="1" presStyleCnt="3"/>
      <dgm:spPr/>
    </dgm:pt>
    <dgm:pt modelId="{698EEDD7-1D65-4287-B8D3-80244BD202B1}" type="pres">
      <dgm:prSet presAssocID="{BE8958F1-08A7-4C3E-B19D-A15594A3E3B4}" presName="root2" presStyleCnt="0"/>
      <dgm:spPr/>
    </dgm:pt>
    <dgm:pt modelId="{FF20ABE3-7660-4B23-811B-C235B0A1D36E}" type="pres">
      <dgm:prSet presAssocID="{BE8958F1-08A7-4C3E-B19D-A15594A3E3B4}" presName="LevelTwoTextNode" presStyleLbl="node2" presStyleIdx="1" presStyleCnt="3" custScaleX="262966" custLinFactNeighborX="561" custLinFactNeighborY="5654">
        <dgm:presLayoutVars>
          <dgm:chPref val="3"/>
        </dgm:presLayoutVars>
      </dgm:prSet>
      <dgm:spPr/>
    </dgm:pt>
    <dgm:pt modelId="{EA65B085-8517-4BCF-B922-B4BBD0C2477D}" type="pres">
      <dgm:prSet presAssocID="{BE8958F1-08A7-4C3E-B19D-A15594A3E3B4}" presName="level3hierChild" presStyleCnt="0"/>
      <dgm:spPr/>
    </dgm:pt>
    <dgm:pt modelId="{823B2F40-4DF5-4543-A75D-3EA38337F924}" type="pres">
      <dgm:prSet presAssocID="{C40D8C10-EB6E-40A7-9D2A-6B02770DDDB6}" presName="conn2-1" presStyleLbl="parChTrans1D2" presStyleIdx="2" presStyleCnt="3"/>
      <dgm:spPr/>
    </dgm:pt>
    <dgm:pt modelId="{CA1613C2-7D79-444A-B976-C6DA198AAA87}" type="pres">
      <dgm:prSet presAssocID="{C40D8C10-EB6E-40A7-9D2A-6B02770DDDB6}" presName="connTx" presStyleLbl="parChTrans1D2" presStyleIdx="2" presStyleCnt="3"/>
      <dgm:spPr/>
    </dgm:pt>
    <dgm:pt modelId="{E1758829-F43A-4D71-8E3F-6E636C118C78}" type="pres">
      <dgm:prSet presAssocID="{F327BFCB-F6BE-4439-9432-076C7BE2AB6B}" presName="root2" presStyleCnt="0"/>
      <dgm:spPr/>
    </dgm:pt>
    <dgm:pt modelId="{68205427-F99E-4467-84A8-EE4E0A204073}" type="pres">
      <dgm:prSet presAssocID="{F327BFCB-F6BE-4439-9432-076C7BE2AB6B}" presName="LevelTwoTextNode" presStyleLbl="node2" presStyleIdx="2" presStyleCnt="3" custScaleX="251555" custScaleY="72125" custLinFactNeighborX="-1749" custLinFactNeighborY="-1749">
        <dgm:presLayoutVars>
          <dgm:chPref val="3"/>
        </dgm:presLayoutVars>
      </dgm:prSet>
      <dgm:spPr/>
    </dgm:pt>
    <dgm:pt modelId="{EE815C03-710C-45A4-A072-EC682D0D7DDD}" type="pres">
      <dgm:prSet presAssocID="{F327BFCB-F6BE-4439-9432-076C7BE2AB6B}" presName="level3hierChild" presStyleCnt="0"/>
      <dgm:spPr/>
    </dgm:pt>
  </dgm:ptLst>
  <dgm:cxnLst>
    <dgm:cxn modelId="{7CF3EC08-F9D7-49CF-A0BE-38E5B65435C1}" type="presOf" srcId="{1EF1D966-DC45-414F-8D9B-FBA7038FFE39}" destId="{2EB34E4E-E3E8-46CB-9DB9-A1BFD26BA306}" srcOrd="0" destOrd="0" presId="urn:microsoft.com/office/officeart/2005/8/layout/hierarchy2"/>
    <dgm:cxn modelId="{BBEB5C10-F9D3-48CF-9610-43636344FED8}" srcId="{94E87360-D11C-4616-B551-CBA241845857}" destId="{9C33EE6D-7453-4930-8723-E0381168CAB1}" srcOrd="0" destOrd="0" parTransId="{98DD175B-4FD5-4B15-AC4C-D17DB881346A}" sibTransId="{C1188AF2-74DB-40DB-B6F1-E5C3DA14D3BF}"/>
    <dgm:cxn modelId="{BE8FE917-BD63-4FD9-8A41-A0DB1C2F9FDA}" type="presOf" srcId="{98DD175B-4FD5-4B15-AC4C-D17DB881346A}" destId="{4AFEB0A9-0591-4E37-B6FE-FADBECF79A0C}" srcOrd="1" destOrd="0" presId="urn:microsoft.com/office/officeart/2005/8/layout/hierarchy2"/>
    <dgm:cxn modelId="{2CC56320-D5E0-4051-87A8-AB09D572320D}" type="presOf" srcId="{C40D8C10-EB6E-40A7-9D2A-6B02770DDDB6}" destId="{CA1613C2-7D79-444A-B976-C6DA198AAA87}" srcOrd="1" destOrd="0" presId="urn:microsoft.com/office/officeart/2005/8/layout/hierarchy2"/>
    <dgm:cxn modelId="{7961F328-E68C-4FFB-A60F-C011CAF6720C}" type="presOf" srcId="{F7F95EDC-468F-4EFD-9C11-BC13CF5C69C2}" destId="{91AA7DFE-A0C7-438F-B8A2-A303420B9D5F}" srcOrd="0" destOrd="0" presId="urn:microsoft.com/office/officeart/2005/8/layout/hierarchy2"/>
    <dgm:cxn modelId="{8D7B672F-79B5-40A4-B419-8AD00D3F9ACD}" type="presOf" srcId="{98DD175B-4FD5-4B15-AC4C-D17DB881346A}" destId="{FDAB326D-B143-4C71-8E88-2A52DF22282A}" srcOrd="0" destOrd="0" presId="urn:microsoft.com/office/officeart/2005/8/layout/hierarchy2"/>
    <dgm:cxn modelId="{425C9F30-8D41-4B46-81A9-AFB428C61442}" type="presOf" srcId="{C40D8C10-EB6E-40A7-9D2A-6B02770DDDB6}" destId="{823B2F40-4DF5-4543-A75D-3EA38337F924}" srcOrd="0" destOrd="0" presId="urn:microsoft.com/office/officeart/2005/8/layout/hierarchy2"/>
    <dgm:cxn modelId="{505CA038-4CFA-4BEE-87FD-D49D5330AC85}" type="presOf" srcId="{BE8958F1-08A7-4C3E-B19D-A15594A3E3B4}" destId="{FF20ABE3-7660-4B23-811B-C235B0A1D36E}" srcOrd="0" destOrd="0" presId="urn:microsoft.com/office/officeart/2005/8/layout/hierarchy2"/>
    <dgm:cxn modelId="{4EA09971-C062-4C7D-A813-3CD9ADAF700C}" srcId="{F7F95EDC-468F-4EFD-9C11-BC13CF5C69C2}" destId="{94E87360-D11C-4616-B551-CBA241845857}" srcOrd="0" destOrd="0" parTransId="{AA9538A0-1783-4568-B01A-400D67DEBFD8}" sibTransId="{D9BF4DC2-9F8A-4350-9DF7-04268E898A19}"/>
    <dgm:cxn modelId="{5B9D2C5A-79E4-4F91-B4A5-62BC9F56F864}" srcId="{94E87360-D11C-4616-B551-CBA241845857}" destId="{BE8958F1-08A7-4C3E-B19D-A15594A3E3B4}" srcOrd="1" destOrd="0" parTransId="{1EF1D966-DC45-414F-8D9B-FBA7038FFE39}" sibTransId="{5B9259AA-0EB7-4755-A13B-C5E5D3D97569}"/>
    <dgm:cxn modelId="{0F559A8A-5BFC-48BC-A9D1-171B580E7E84}" type="presOf" srcId="{F327BFCB-F6BE-4439-9432-076C7BE2AB6B}" destId="{68205427-F99E-4467-84A8-EE4E0A204073}" srcOrd="0" destOrd="0" presId="urn:microsoft.com/office/officeart/2005/8/layout/hierarchy2"/>
    <dgm:cxn modelId="{14AEA9B5-A393-4FD0-BAE1-53530F49A098}" type="presOf" srcId="{1EF1D966-DC45-414F-8D9B-FBA7038FFE39}" destId="{681A4C6F-2FAC-4741-9167-F8015BF91861}" srcOrd="1" destOrd="0" presId="urn:microsoft.com/office/officeart/2005/8/layout/hierarchy2"/>
    <dgm:cxn modelId="{8EA2BAB6-005D-4712-AD35-80A67477EB5C}" type="presOf" srcId="{9C33EE6D-7453-4930-8723-E0381168CAB1}" destId="{168236E3-2D93-4A09-BC80-E6CDA587E173}" srcOrd="0" destOrd="0" presId="urn:microsoft.com/office/officeart/2005/8/layout/hierarchy2"/>
    <dgm:cxn modelId="{2D5DCDC8-2DFB-4669-8A9A-F6871B7EA1E5}" srcId="{94E87360-D11C-4616-B551-CBA241845857}" destId="{F327BFCB-F6BE-4439-9432-076C7BE2AB6B}" srcOrd="2" destOrd="0" parTransId="{C40D8C10-EB6E-40A7-9D2A-6B02770DDDB6}" sibTransId="{022ED23F-7E81-4760-B7D1-0AD626EC7D24}"/>
    <dgm:cxn modelId="{72F4CBFD-FBA0-4E92-97C1-4D60B3325A31}" type="presOf" srcId="{94E87360-D11C-4616-B551-CBA241845857}" destId="{F161BA1B-1946-4467-94A4-7567653E2E12}" srcOrd="0" destOrd="0" presId="urn:microsoft.com/office/officeart/2005/8/layout/hierarchy2"/>
    <dgm:cxn modelId="{543D1A02-97F5-401C-A771-D229285F9AEB}" type="presParOf" srcId="{91AA7DFE-A0C7-438F-B8A2-A303420B9D5F}" destId="{449CB522-389E-4E24-B61F-EE4C738EEEAA}" srcOrd="0" destOrd="0" presId="urn:microsoft.com/office/officeart/2005/8/layout/hierarchy2"/>
    <dgm:cxn modelId="{2C626511-C088-4E3E-9E16-03DD5547C852}" type="presParOf" srcId="{449CB522-389E-4E24-B61F-EE4C738EEEAA}" destId="{F161BA1B-1946-4467-94A4-7567653E2E12}" srcOrd="0" destOrd="0" presId="urn:microsoft.com/office/officeart/2005/8/layout/hierarchy2"/>
    <dgm:cxn modelId="{92165942-E6E6-46E5-8186-4AF575F0CB48}" type="presParOf" srcId="{449CB522-389E-4E24-B61F-EE4C738EEEAA}" destId="{4031D141-2A8C-4305-9496-F804617308E9}" srcOrd="1" destOrd="0" presId="urn:microsoft.com/office/officeart/2005/8/layout/hierarchy2"/>
    <dgm:cxn modelId="{10F04169-1C74-462B-9536-A02AFAB945BE}" type="presParOf" srcId="{4031D141-2A8C-4305-9496-F804617308E9}" destId="{FDAB326D-B143-4C71-8E88-2A52DF22282A}" srcOrd="0" destOrd="0" presId="urn:microsoft.com/office/officeart/2005/8/layout/hierarchy2"/>
    <dgm:cxn modelId="{A821D4F0-300B-4287-B9CB-CFBDD27FBE92}" type="presParOf" srcId="{FDAB326D-B143-4C71-8E88-2A52DF22282A}" destId="{4AFEB0A9-0591-4E37-B6FE-FADBECF79A0C}" srcOrd="0" destOrd="0" presId="urn:microsoft.com/office/officeart/2005/8/layout/hierarchy2"/>
    <dgm:cxn modelId="{FB5330A1-B497-4C29-9153-58E1E6406C45}" type="presParOf" srcId="{4031D141-2A8C-4305-9496-F804617308E9}" destId="{4824971A-1BC9-4FCD-83E1-8F20F3B1B128}" srcOrd="1" destOrd="0" presId="urn:microsoft.com/office/officeart/2005/8/layout/hierarchy2"/>
    <dgm:cxn modelId="{A4B892DC-EFCA-4ECD-954D-2BB66E65AB5E}" type="presParOf" srcId="{4824971A-1BC9-4FCD-83E1-8F20F3B1B128}" destId="{168236E3-2D93-4A09-BC80-E6CDA587E173}" srcOrd="0" destOrd="0" presId="urn:microsoft.com/office/officeart/2005/8/layout/hierarchy2"/>
    <dgm:cxn modelId="{77BB57F6-6FD9-4665-BA7D-5F1881EEDDA7}" type="presParOf" srcId="{4824971A-1BC9-4FCD-83E1-8F20F3B1B128}" destId="{9E310299-086F-445C-81BB-FF4AAA73311D}" srcOrd="1" destOrd="0" presId="urn:microsoft.com/office/officeart/2005/8/layout/hierarchy2"/>
    <dgm:cxn modelId="{6E73A03A-B624-408C-AB23-74B1105D8C07}" type="presParOf" srcId="{4031D141-2A8C-4305-9496-F804617308E9}" destId="{2EB34E4E-E3E8-46CB-9DB9-A1BFD26BA306}" srcOrd="2" destOrd="0" presId="urn:microsoft.com/office/officeart/2005/8/layout/hierarchy2"/>
    <dgm:cxn modelId="{ED6873BE-EA40-4D44-89F6-28DAE317851D}" type="presParOf" srcId="{2EB34E4E-E3E8-46CB-9DB9-A1BFD26BA306}" destId="{681A4C6F-2FAC-4741-9167-F8015BF91861}" srcOrd="0" destOrd="0" presId="urn:microsoft.com/office/officeart/2005/8/layout/hierarchy2"/>
    <dgm:cxn modelId="{35EDD0FB-D55E-4DA7-95C4-EB224267F428}" type="presParOf" srcId="{4031D141-2A8C-4305-9496-F804617308E9}" destId="{698EEDD7-1D65-4287-B8D3-80244BD202B1}" srcOrd="3" destOrd="0" presId="urn:microsoft.com/office/officeart/2005/8/layout/hierarchy2"/>
    <dgm:cxn modelId="{615F04C3-51E1-46AC-AFF1-6BF7D7F67AAD}" type="presParOf" srcId="{698EEDD7-1D65-4287-B8D3-80244BD202B1}" destId="{FF20ABE3-7660-4B23-811B-C235B0A1D36E}" srcOrd="0" destOrd="0" presId="urn:microsoft.com/office/officeart/2005/8/layout/hierarchy2"/>
    <dgm:cxn modelId="{E28CD7C0-6C51-49B2-A587-ACF6E95E15E3}" type="presParOf" srcId="{698EEDD7-1D65-4287-B8D3-80244BD202B1}" destId="{EA65B085-8517-4BCF-B922-B4BBD0C2477D}" srcOrd="1" destOrd="0" presId="urn:microsoft.com/office/officeart/2005/8/layout/hierarchy2"/>
    <dgm:cxn modelId="{B5B76E77-E362-4285-9BD7-6EA1870C164E}" type="presParOf" srcId="{4031D141-2A8C-4305-9496-F804617308E9}" destId="{823B2F40-4DF5-4543-A75D-3EA38337F924}" srcOrd="4" destOrd="0" presId="urn:microsoft.com/office/officeart/2005/8/layout/hierarchy2"/>
    <dgm:cxn modelId="{6DF20397-8261-4D49-85FF-F0B129E78858}" type="presParOf" srcId="{823B2F40-4DF5-4543-A75D-3EA38337F924}" destId="{CA1613C2-7D79-444A-B976-C6DA198AAA87}" srcOrd="0" destOrd="0" presId="urn:microsoft.com/office/officeart/2005/8/layout/hierarchy2"/>
    <dgm:cxn modelId="{15F4681E-BCD8-4CC1-A923-11DBDB4C7A83}" type="presParOf" srcId="{4031D141-2A8C-4305-9496-F804617308E9}" destId="{E1758829-F43A-4D71-8E3F-6E636C118C78}" srcOrd="5" destOrd="0" presId="urn:microsoft.com/office/officeart/2005/8/layout/hierarchy2"/>
    <dgm:cxn modelId="{066D30D9-1283-4087-A8BC-24AC3DD27A82}" type="presParOf" srcId="{E1758829-F43A-4D71-8E3F-6E636C118C78}" destId="{68205427-F99E-4467-84A8-EE4E0A204073}" srcOrd="0" destOrd="0" presId="urn:microsoft.com/office/officeart/2005/8/layout/hierarchy2"/>
    <dgm:cxn modelId="{978D134C-2A55-4D71-AF81-A9C15835D01D}" type="presParOf" srcId="{E1758829-F43A-4D71-8E3F-6E636C118C78}" destId="{EE815C03-710C-45A4-A072-EC682D0D7DD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0EABD5-E318-49D6-A111-32E7B44BC8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0C43C33-7C66-4E7D-AC36-795214E132D6}">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4.6-2 Storage and Earth Escape</a:t>
          </a:r>
        </a:p>
      </dgm:t>
    </dgm:pt>
    <dgm:pt modelId="{772A1959-989B-467A-8EAA-08A92BB6E162}" type="parTrans" cxnId="{5ABC75FC-8014-4397-B0F8-6D21D227AB49}">
      <dgm:prSet/>
      <dgm:spPr/>
      <dgm:t>
        <a:bodyPr/>
        <a:lstStyle/>
        <a:p>
          <a:endParaRPr lang="en-US"/>
        </a:p>
      </dgm:t>
    </dgm:pt>
    <dgm:pt modelId="{468037FD-4D25-4955-BC92-EC1D2D686A95}" type="sibTrans" cxnId="{5ABC75FC-8014-4397-B0F8-6D21D227AB49}">
      <dgm:prSet/>
      <dgm:spPr/>
      <dgm:t>
        <a:bodyPr/>
        <a:lstStyle/>
        <a:p>
          <a:endParaRPr lang="en-US"/>
        </a:p>
      </dgm:t>
    </dgm:pt>
    <dgm:pt modelId="{BF7F203D-FAAE-4772-B971-6B40584E177E}">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Between LEO &amp; GEO</a:t>
          </a:r>
        </a:p>
      </dgm:t>
    </dgm:pt>
    <dgm:pt modelId="{4AAE0418-A677-4A75-ADA2-B0B56017D6AB}" type="parTrans" cxnId="{90D64FC4-FF44-41F4-BD67-5AED65CCB6C5}">
      <dgm:prSet/>
      <dgm:spPr/>
      <dgm:t>
        <a:bodyPr/>
        <a:lstStyle/>
        <a:p>
          <a:endParaRPr lang="en-US"/>
        </a:p>
      </dgm:t>
    </dgm:pt>
    <dgm:pt modelId="{18D7CB24-4384-4F1D-9188-530B20B7BEBB}" type="sibTrans" cxnId="{90D64FC4-FF44-41F4-BD67-5AED65CCB6C5}">
      <dgm:prSet/>
      <dgm:spPr/>
      <dgm:t>
        <a:bodyPr/>
        <a:lstStyle/>
        <a:p>
          <a:endParaRPr lang="en-US"/>
        </a:p>
      </dgm:t>
    </dgm:pt>
    <dgm:pt modelId="{172B701D-C591-4E8B-A3EC-E883D6FF18AE}">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Maneuver to highly-eccentric orbit *</a:t>
          </a:r>
          <a:r>
            <a:rPr lang="en-US" dirty="0"/>
            <a:t> </a:t>
          </a:r>
        </a:p>
      </dgm:t>
    </dgm:pt>
    <dgm:pt modelId="{ECDC174F-7C21-46A4-B47D-AD9DB9725DEF}" type="parTrans" cxnId="{13EF4C7E-C963-4922-82C3-A3FF34CB4AA9}">
      <dgm:prSet/>
      <dgm:spPr/>
      <dgm:t>
        <a:bodyPr/>
        <a:lstStyle/>
        <a:p>
          <a:endParaRPr lang="en-US"/>
        </a:p>
      </dgm:t>
    </dgm:pt>
    <dgm:pt modelId="{746128BA-3335-43F1-816E-E505C2691C70}" type="sibTrans" cxnId="{13EF4C7E-C963-4922-82C3-A3FF34CB4AA9}">
      <dgm:prSet/>
      <dgm:spPr/>
      <dgm:t>
        <a:bodyPr/>
        <a:lstStyle/>
        <a:p>
          <a:endParaRPr lang="en-US"/>
        </a:p>
      </dgm:t>
    </dgm:pt>
    <dgm:pt modelId="{0F7A8BAE-10F1-400B-A603-975B54A5AB95}">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Maneuver to near-circular orbit *</a:t>
          </a:r>
        </a:p>
      </dgm:t>
    </dgm:pt>
    <dgm:pt modelId="{8693BDE9-2A53-4D87-A9C7-9DA0E237DC35}" type="parTrans" cxnId="{AE3C156C-E3D8-4204-A40F-169F3CD66A26}">
      <dgm:prSet/>
      <dgm:spPr/>
      <dgm:t>
        <a:bodyPr/>
        <a:lstStyle/>
        <a:p>
          <a:endParaRPr lang="en-US"/>
        </a:p>
      </dgm:t>
    </dgm:pt>
    <dgm:pt modelId="{7DFD124C-E69B-426F-B20F-49E4F220DB1E}" type="sibTrans" cxnId="{AE3C156C-E3D8-4204-A40F-169F3CD66A26}">
      <dgm:prSet/>
      <dgm:spPr/>
      <dgm:t>
        <a:bodyPr/>
        <a:lstStyle/>
        <a:p>
          <a:endParaRPr lang="en-US"/>
        </a:p>
      </dgm:t>
    </dgm:pt>
    <dgm:pt modelId="{936E2C2E-362A-41B4-BDAB-0811E9D0779A}">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Earth escape</a:t>
          </a:r>
        </a:p>
      </dgm:t>
    </dgm:pt>
    <dgm:pt modelId="{AE0C060F-1D19-4E7C-87B8-C17FCECC9F1A}" type="parTrans" cxnId="{E841B957-B45A-4581-A0BD-8F55ADAB5623}">
      <dgm:prSet/>
      <dgm:spPr/>
      <dgm:t>
        <a:bodyPr/>
        <a:lstStyle/>
        <a:p>
          <a:endParaRPr lang="en-US"/>
        </a:p>
      </dgm:t>
    </dgm:pt>
    <dgm:pt modelId="{11D3ACE8-B645-4C31-8F20-5329EF8E45CA}" type="sibTrans" cxnId="{E841B957-B45A-4581-A0BD-8F55ADAB5623}">
      <dgm:prSet/>
      <dgm:spPr/>
      <dgm:t>
        <a:bodyPr/>
        <a:lstStyle/>
        <a:p>
          <a:endParaRPr lang="en-US"/>
        </a:p>
      </dgm:t>
    </dgm:pt>
    <dgm:pt modelId="{A25534B1-4A71-478D-A60B-64BE641DDFD5}">
      <dgm:prSet phldrT="[Tex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Heliocentric</a:t>
          </a:r>
        </a:p>
      </dgm:t>
    </dgm:pt>
    <dgm:pt modelId="{76766B0B-94F5-49A5-ABB8-2FC0973DAF50}" type="parTrans" cxnId="{FF87AF31-4EF6-4969-9028-3D5682485DD4}">
      <dgm:prSet/>
      <dgm:spPr/>
      <dgm:t>
        <a:bodyPr/>
        <a:lstStyle/>
        <a:p>
          <a:endParaRPr lang="en-US"/>
        </a:p>
      </dgm:t>
    </dgm:pt>
    <dgm:pt modelId="{BCB817F1-FCB4-4ECA-BAC5-4DB7A23C126D}" type="sibTrans" cxnId="{FF87AF31-4EF6-4969-9028-3D5682485DD4}">
      <dgm:prSet/>
      <dgm:spPr/>
      <dgm:t>
        <a:bodyPr/>
        <a:lstStyle/>
        <a:p>
          <a:endParaRPr lang="en-US"/>
        </a:p>
      </dgm:t>
    </dgm:pt>
    <dgm:pt modelId="{B46E0A2D-A7A7-4962-AF9F-6110989A32ED}">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rPr>
            <a:t>Storage above GEO</a:t>
          </a:r>
        </a:p>
      </dgm:t>
    </dgm:pt>
    <dgm:pt modelId="{DA025CF1-2BA7-4160-8780-E93B1A4C192D}" type="parTrans" cxnId="{4BAA9CE3-25D5-4E1A-B3B0-D7A8B51AA0E3}">
      <dgm:prSet/>
      <dgm:spPr/>
      <dgm:t>
        <a:bodyPr/>
        <a:lstStyle/>
        <a:p>
          <a:endParaRPr lang="en-US"/>
        </a:p>
      </dgm:t>
    </dgm:pt>
    <dgm:pt modelId="{A2C63EDF-DE57-4E25-BB82-E2A1DE768363}" type="sibTrans" cxnId="{4BAA9CE3-25D5-4E1A-B3B0-D7A8B51AA0E3}">
      <dgm:prSet/>
      <dgm:spPr/>
      <dgm:t>
        <a:bodyPr/>
        <a:lstStyle/>
        <a:p>
          <a:endParaRPr lang="en-US"/>
        </a:p>
      </dgm:t>
    </dgm:pt>
    <dgm:pt modelId="{C640395F-6521-4B6E-BD90-AA436FB975EA}">
      <dgm:prSet/>
      <dgm:spPr>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dgm:spPr>
      <dgm:t>
        <a:bodyPr/>
        <a:lstStyle/>
        <a:p>
          <a:r>
            <a:rPr lang="en-US" dirty="0">
              <a:solidFill>
                <a:schemeClr val="tx1"/>
              </a:solidFill>
              <a:latin typeface="+mn-lt"/>
            </a:rPr>
            <a:t>Above 35,986 km for </a:t>
          </a:r>
          <a:r>
            <a:rPr lang="en-US" dirty="0">
              <a:solidFill>
                <a:schemeClr val="tx1"/>
              </a:solidFill>
              <a:latin typeface="+mn-lt"/>
              <a:cs typeface="Times New Roman" panose="02020603050405020304" pitchFamily="18" charset="0"/>
            </a:rPr>
            <a:t>≥ 100 years</a:t>
          </a:r>
          <a:endParaRPr lang="en-US" dirty="0">
            <a:solidFill>
              <a:schemeClr val="tx1"/>
            </a:solidFill>
            <a:latin typeface="+mn-lt"/>
          </a:endParaRPr>
        </a:p>
      </dgm:t>
    </dgm:pt>
    <dgm:pt modelId="{8070E926-52F1-40D7-B489-1229CB390604}" type="parTrans" cxnId="{D8A247E1-9910-4347-B559-9C846B10897C}">
      <dgm:prSet/>
      <dgm:spPr/>
      <dgm:t>
        <a:bodyPr/>
        <a:lstStyle/>
        <a:p>
          <a:endParaRPr lang="en-US"/>
        </a:p>
      </dgm:t>
    </dgm:pt>
    <dgm:pt modelId="{621318D7-74D9-4190-8EDF-66DC202F22AF}" type="sibTrans" cxnId="{D8A247E1-9910-4347-B559-9C846B10897C}">
      <dgm:prSet/>
      <dgm:spPr/>
      <dgm:t>
        <a:bodyPr/>
        <a:lstStyle/>
        <a:p>
          <a:endParaRPr lang="en-US"/>
        </a:p>
      </dgm:t>
    </dgm:pt>
    <dgm:pt modelId="{E8AD1C80-3C18-43CE-AD31-9AE6883D5AC6}" type="pres">
      <dgm:prSet presAssocID="{520EABD5-E318-49D6-A111-32E7B44BC81D}" presName="diagram" presStyleCnt="0">
        <dgm:presLayoutVars>
          <dgm:chPref val="1"/>
          <dgm:dir/>
          <dgm:animOne val="branch"/>
          <dgm:animLvl val="lvl"/>
          <dgm:resizeHandles val="exact"/>
        </dgm:presLayoutVars>
      </dgm:prSet>
      <dgm:spPr/>
    </dgm:pt>
    <dgm:pt modelId="{6DF870EC-2E41-49C7-BDCE-C1CAE7E4106B}" type="pres">
      <dgm:prSet presAssocID="{D0C43C33-7C66-4E7D-AC36-795214E132D6}" presName="root1" presStyleCnt="0"/>
      <dgm:spPr/>
    </dgm:pt>
    <dgm:pt modelId="{0FBA71D7-F3DB-40C8-A16C-7890269F5D4B}" type="pres">
      <dgm:prSet presAssocID="{D0C43C33-7C66-4E7D-AC36-795214E132D6}" presName="LevelOneTextNode" presStyleLbl="node0" presStyleIdx="0" presStyleCnt="1" custScaleX="111744">
        <dgm:presLayoutVars>
          <dgm:chPref val="3"/>
        </dgm:presLayoutVars>
      </dgm:prSet>
      <dgm:spPr/>
    </dgm:pt>
    <dgm:pt modelId="{93569853-B7A0-4C9E-B7FF-42BAA07FE2FF}" type="pres">
      <dgm:prSet presAssocID="{D0C43C33-7C66-4E7D-AC36-795214E132D6}" presName="level2hierChild" presStyleCnt="0"/>
      <dgm:spPr/>
    </dgm:pt>
    <dgm:pt modelId="{7045307F-CC9F-46C4-A6D9-9E0ACCE7AA49}" type="pres">
      <dgm:prSet presAssocID="{4AAE0418-A677-4A75-ADA2-B0B56017D6AB}" presName="conn2-1" presStyleLbl="parChTrans1D2" presStyleIdx="0" presStyleCnt="3"/>
      <dgm:spPr/>
    </dgm:pt>
    <dgm:pt modelId="{3A36E528-C1CE-4FCA-851F-F745A143F42F}" type="pres">
      <dgm:prSet presAssocID="{4AAE0418-A677-4A75-ADA2-B0B56017D6AB}" presName="connTx" presStyleLbl="parChTrans1D2" presStyleIdx="0" presStyleCnt="3"/>
      <dgm:spPr/>
    </dgm:pt>
    <dgm:pt modelId="{59F3D430-5054-4BA4-B177-2E4C1176D835}" type="pres">
      <dgm:prSet presAssocID="{BF7F203D-FAAE-4772-B971-6B40584E177E}" presName="root2" presStyleCnt="0"/>
      <dgm:spPr/>
    </dgm:pt>
    <dgm:pt modelId="{8458A338-B80F-4E7B-AD8A-221CF72E815E}" type="pres">
      <dgm:prSet presAssocID="{BF7F203D-FAAE-4772-B971-6B40584E177E}" presName="LevelTwoTextNode" presStyleLbl="node2" presStyleIdx="0" presStyleCnt="3" custScaleX="101226" custLinFactNeighborX="-14296" custLinFactNeighborY="2287">
        <dgm:presLayoutVars>
          <dgm:chPref val="3"/>
        </dgm:presLayoutVars>
      </dgm:prSet>
      <dgm:spPr/>
    </dgm:pt>
    <dgm:pt modelId="{FC16CBE1-FC28-4452-88E7-0298CBD1D3D8}" type="pres">
      <dgm:prSet presAssocID="{BF7F203D-FAAE-4772-B971-6B40584E177E}" presName="level3hierChild" presStyleCnt="0"/>
      <dgm:spPr/>
    </dgm:pt>
    <dgm:pt modelId="{F892178C-0AB6-4CA6-A9A6-569825477943}" type="pres">
      <dgm:prSet presAssocID="{ECDC174F-7C21-46A4-B47D-AD9DB9725DEF}" presName="conn2-1" presStyleLbl="parChTrans1D3" presStyleIdx="0" presStyleCnt="4"/>
      <dgm:spPr/>
    </dgm:pt>
    <dgm:pt modelId="{84AA33DB-44AB-47F5-A046-846065784EB7}" type="pres">
      <dgm:prSet presAssocID="{ECDC174F-7C21-46A4-B47D-AD9DB9725DEF}" presName="connTx" presStyleLbl="parChTrans1D3" presStyleIdx="0" presStyleCnt="4"/>
      <dgm:spPr/>
    </dgm:pt>
    <dgm:pt modelId="{6C7D7732-AD71-4839-91EA-29D0432DC42E}" type="pres">
      <dgm:prSet presAssocID="{172B701D-C591-4E8B-A3EC-E883D6FF18AE}" presName="root2" presStyleCnt="0"/>
      <dgm:spPr/>
    </dgm:pt>
    <dgm:pt modelId="{8D1DFE89-9ED2-4477-B22C-EF48006525A9}" type="pres">
      <dgm:prSet presAssocID="{172B701D-C591-4E8B-A3EC-E883D6FF18AE}" presName="LevelTwoTextNode" presStyleLbl="node3" presStyleIdx="0" presStyleCnt="4" custScaleX="226424">
        <dgm:presLayoutVars>
          <dgm:chPref val="3"/>
        </dgm:presLayoutVars>
      </dgm:prSet>
      <dgm:spPr/>
    </dgm:pt>
    <dgm:pt modelId="{08B79F0A-749A-4229-9A77-5A4C95064C16}" type="pres">
      <dgm:prSet presAssocID="{172B701D-C591-4E8B-A3EC-E883D6FF18AE}" presName="level3hierChild" presStyleCnt="0"/>
      <dgm:spPr/>
    </dgm:pt>
    <dgm:pt modelId="{AAFD7696-D895-4140-9B8B-D2AAB2E86547}" type="pres">
      <dgm:prSet presAssocID="{8693BDE9-2A53-4D87-A9C7-9DA0E237DC35}" presName="conn2-1" presStyleLbl="parChTrans1D3" presStyleIdx="1" presStyleCnt="4"/>
      <dgm:spPr/>
    </dgm:pt>
    <dgm:pt modelId="{12E3A5E8-97DE-47D5-B62A-76CDE357855E}" type="pres">
      <dgm:prSet presAssocID="{8693BDE9-2A53-4D87-A9C7-9DA0E237DC35}" presName="connTx" presStyleLbl="parChTrans1D3" presStyleIdx="1" presStyleCnt="4"/>
      <dgm:spPr/>
    </dgm:pt>
    <dgm:pt modelId="{96299ACC-1444-4FCB-96BE-E6DF34002141}" type="pres">
      <dgm:prSet presAssocID="{0F7A8BAE-10F1-400B-A603-975B54A5AB95}" presName="root2" presStyleCnt="0"/>
      <dgm:spPr/>
    </dgm:pt>
    <dgm:pt modelId="{2E174AC1-762D-4B6C-8433-67E0BCC66E53}" type="pres">
      <dgm:prSet presAssocID="{0F7A8BAE-10F1-400B-A603-975B54A5AB95}" presName="LevelTwoTextNode" presStyleLbl="node3" presStyleIdx="1" presStyleCnt="4" custScaleX="224651" custScaleY="68570">
        <dgm:presLayoutVars>
          <dgm:chPref val="3"/>
        </dgm:presLayoutVars>
      </dgm:prSet>
      <dgm:spPr/>
    </dgm:pt>
    <dgm:pt modelId="{C801AA87-74E1-4299-AA72-CA58031C7A06}" type="pres">
      <dgm:prSet presAssocID="{0F7A8BAE-10F1-400B-A603-975B54A5AB95}" presName="level3hierChild" presStyleCnt="0"/>
      <dgm:spPr/>
    </dgm:pt>
    <dgm:pt modelId="{B54354E7-7CCB-4F74-A0FA-572C1999FF84}" type="pres">
      <dgm:prSet presAssocID="{DA025CF1-2BA7-4160-8780-E93B1A4C192D}" presName="conn2-1" presStyleLbl="parChTrans1D2" presStyleIdx="1" presStyleCnt="3"/>
      <dgm:spPr/>
    </dgm:pt>
    <dgm:pt modelId="{61D94244-180E-4B9A-98BA-63D43818E1D0}" type="pres">
      <dgm:prSet presAssocID="{DA025CF1-2BA7-4160-8780-E93B1A4C192D}" presName="connTx" presStyleLbl="parChTrans1D2" presStyleIdx="1" presStyleCnt="3"/>
      <dgm:spPr/>
    </dgm:pt>
    <dgm:pt modelId="{F95A7E08-0088-410C-979F-F4227DB15053}" type="pres">
      <dgm:prSet presAssocID="{B46E0A2D-A7A7-4962-AF9F-6110989A32ED}" presName="root2" presStyleCnt="0"/>
      <dgm:spPr/>
    </dgm:pt>
    <dgm:pt modelId="{69BB474F-FD3B-49F8-BDB9-1EE33322BC21}" type="pres">
      <dgm:prSet presAssocID="{B46E0A2D-A7A7-4962-AF9F-6110989A32ED}" presName="LevelTwoTextNode" presStyleLbl="node2" presStyleIdx="1" presStyleCnt="3" custLinFactNeighborX="-10865" custLinFactNeighborY="-19443">
        <dgm:presLayoutVars>
          <dgm:chPref val="3"/>
        </dgm:presLayoutVars>
      </dgm:prSet>
      <dgm:spPr/>
    </dgm:pt>
    <dgm:pt modelId="{97C07A06-C854-42BB-A27C-18C222715554}" type="pres">
      <dgm:prSet presAssocID="{B46E0A2D-A7A7-4962-AF9F-6110989A32ED}" presName="level3hierChild" presStyleCnt="0"/>
      <dgm:spPr/>
    </dgm:pt>
    <dgm:pt modelId="{600DE042-9DA7-419D-A59D-C07A435CC750}" type="pres">
      <dgm:prSet presAssocID="{8070E926-52F1-40D7-B489-1229CB390604}" presName="conn2-1" presStyleLbl="parChTrans1D3" presStyleIdx="2" presStyleCnt="4"/>
      <dgm:spPr/>
    </dgm:pt>
    <dgm:pt modelId="{342560B5-7889-4259-9E47-2DA5E7BB7BD2}" type="pres">
      <dgm:prSet presAssocID="{8070E926-52F1-40D7-B489-1229CB390604}" presName="connTx" presStyleLbl="parChTrans1D3" presStyleIdx="2" presStyleCnt="4"/>
      <dgm:spPr/>
    </dgm:pt>
    <dgm:pt modelId="{8EE91629-514C-475C-8370-EFB238B440B4}" type="pres">
      <dgm:prSet presAssocID="{C640395F-6521-4B6E-BD90-AA436FB975EA}" presName="root2" presStyleCnt="0"/>
      <dgm:spPr/>
    </dgm:pt>
    <dgm:pt modelId="{1BF10F82-08A5-4703-8F36-FA7203C360CC}" type="pres">
      <dgm:prSet presAssocID="{C640395F-6521-4B6E-BD90-AA436FB975EA}" presName="LevelTwoTextNode" presStyleLbl="node3" presStyleIdx="2" presStyleCnt="4" custScaleX="224501" custScaleY="90479">
        <dgm:presLayoutVars>
          <dgm:chPref val="3"/>
        </dgm:presLayoutVars>
      </dgm:prSet>
      <dgm:spPr/>
    </dgm:pt>
    <dgm:pt modelId="{450181DF-6916-4C31-A7BA-7F27A8CBB9A4}" type="pres">
      <dgm:prSet presAssocID="{C640395F-6521-4B6E-BD90-AA436FB975EA}" presName="level3hierChild" presStyleCnt="0"/>
      <dgm:spPr/>
    </dgm:pt>
    <dgm:pt modelId="{0D972CED-7134-4936-AAAC-0A766EE39D10}" type="pres">
      <dgm:prSet presAssocID="{AE0C060F-1D19-4E7C-87B8-C17FCECC9F1A}" presName="conn2-1" presStyleLbl="parChTrans1D2" presStyleIdx="2" presStyleCnt="3"/>
      <dgm:spPr/>
    </dgm:pt>
    <dgm:pt modelId="{AD7DBBF4-E31F-4E34-A137-7EEAA2C672B5}" type="pres">
      <dgm:prSet presAssocID="{AE0C060F-1D19-4E7C-87B8-C17FCECC9F1A}" presName="connTx" presStyleLbl="parChTrans1D2" presStyleIdx="2" presStyleCnt="3"/>
      <dgm:spPr/>
    </dgm:pt>
    <dgm:pt modelId="{59ABF1B3-B834-4B21-91AC-393A43FCD72E}" type="pres">
      <dgm:prSet presAssocID="{936E2C2E-362A-41B4-BDAB-0811E9D0779A}" presName="root2" presStyleCnt="0"/>
      <dgm:spPr/>
    </dgm:pt>
    <dgm:pt modelId="{7D8A5267-0259-487F-962A-7ACE878D2A69}" type="pres">
      <dgm:prSet presAssocID="{936E2C2E-362A-41B4-BDAB-0811E9D0779A}" presName="LevelTwoTextNode" presStyleLbl="node2" presStyleIdx="2" presStyleCnt="3" custScaleY="55176" custLinFactNeighborX="-15440" custLinFactNeighborY="-14725">
        <dgm:presLayoutVars>
          <dgm:chPref val="3"/>
        </dgm:presLayoutVars>
      </dgm:prSet>
      <dgm:spPr/>
    </dgm:pt>
    <dgm:pt modelId="{3DE19C4E-C06B-42C9-B824-3AA6A662F2E7}" type="pres">
      <dgm:prSet presAssocID="{936E2C2E-362A-41B4-BDAB-0811E9D0779A}" presName="level3hierChild" presStyleCnt="0"/>
      <dgm:spPr/>
    </dgm:pt>
    <dgm:pt modelId="{4361DD2D-8666-4B8B-96E7-E26593B8B188}" type="pres">
      <dgm:prSet presAssocID="{76766B0B-94F5-49A5-ABB8-2FC0973DAF50}" presName="conn2-1" presStyleLbl="parChTrans1D3" presStyleIdx="3" presStyleCnt="4"/>
      <dgm:spPr/>
    </dgm:pt>
    <dgm:pt modelId="{3A96C21C-E599-4D45-958D-FBE8D686DF8C}" type="pres">
      <dgm:prSet presAssocID="{76766B0B-94F5-49A5-ABB8-2FC0973DAF50}" presName="connTx" presStyleLbl="parChTrans1D3" presStyleIdx="3" presStyleCnt="4"/>
      <dgm:spPr/>
    </dgm:pt>
    <dgm:pt modelId="{03ADD3D9-594C-44FF-A8E1-8261F4E57CED}" type="pres">
      <dgm:prSet presAssocID="{A25534B1-4A71-478D-A60B-64BE641DDFD5}" presName="root2" presStyleCnt="0"/>
      <dgm:spPr/>
    </dgm:pt>
    <dgm:pt modelId="{9A6A77AC-34AB-453A-A65B-7A48D592EC5A}" type="pres">
      <dgm:prSet presAssocID="{A25534B1-4A71-478D-A60B-64BE641DDFD5}" presName="LevelTwoTextNode" presStyleLbl="node3" presStyleIdx="3" presStyleCnt="4" custScaleY="54898" custLinFactNeighborX="2859" custLinFactNeighborY="-14725">
        <dgm:presLayoutVars>
          <dgm:chPref val="3"/>
        </dgm:presLayoutVars>
      </dgm:prSet>
      <dgm:spPr/>
    </dgm:pt>
    <dgm:pt modelId="{32B883CD-9431-4970-A590-0030A85EF59F}" type="pres">
      <dgm:prSet presAssocID="{A25534B1-4A71-478D-A60B-64BE641DDFD5}" presName="level3hierChild" presStyleCnt="0"/>
      <dgm:spPr/>
    </dgm:pt>
  </dgm:ptLst>
  <dgm:cxnLst>
    <dgm:cxn modelId="{2812590F-3CD6-429C-B1D7-442E6C5F2CDC}" type="presOf" srcId="{D0C43C33-7C66-4E7D-AC36-795214E132D6}" destId="{0FBA71D7-F3DB-40C8-A16C-7890269F5D4B}" srcOrd="0" destOrd="0" presId="urn:microsoft.com/office/officeart/2005/8/layout/hierarchy2"/>
    <dgm:cxn modelId="{4C082916-79A8-4080-B695-FDB5EC69A78D}" type="presOf" srcId="{4AAE0418-A677-4A75-ADA2-B0B56017D6AB}" destId="{3A36E528-C1CE-4FCA-851F-F745A143F42F}" srcOrd="1" destOrd="0" presId="urn:microsoft.com/office/officeart/2005/8/layout/hierarchy2"/>
    <dgm:cxn modelId="{8788B825-3097-4FCA-BB61-605BCE535334}" type="presOf" srcId="{520EABD5-E318-49D6-A111-32E7B44BC81D}" destId="{E8AD1C80-3C18-43CE-AD31-9AE6883D5AC6}" srcOrd="0" destOrd="0" presId="urn:microsoft.com/office/officeart/2005/8/layout/hierarchy2"/>
    <dgm:cxn modelId="{88AD9F27-1B4E-483D-97EB-E5117AD91092}" type="presOf" srcId="{AE0C060F-1D19-4E7C-87B8-C17FCECC9F1A}" destId="{0D972CED-7134-4936-AAAC-0A766EE39D10}" srcOrd="0" destOrd="0" presId="urn:microsoft.com/office/officeart/2005/8/layout/hierarchy2"/>
    <dgm:cxn modelId="{2913072C-245E-4E98-B673-D7541E1E2CC6}" type="presOf" srcId="{76766B0B-94F5-49A5-ABB8-2FC0973DAF50}" destId="{3A96C21C-E599-4D45-958D-FBE8D686DF8C}" srcOrd="1" destOrd="0" presId="urn:microsoft.com/office/officeart/2005/8/layout/hierarchy2"/>
    <dgm:cxn modelId="{93C1812D-7483-4422-B01D-95C4066F9472}" type="presOf" srcId="{AE0C060F-1D19-4E7C-87B8-C17FCECC9F1A}" destId="{AD7DBBF4-E31F-4E34-A137-7EEAA2C672B5}" srcOrd="1" destOrd="0" presId="urn:microsoft.com/office/officeart/2005/8/layout/hierarchy2"/>
    <dgm:cxn modelId="{FF87AF31-4EF6-4969-9028-3D5682485DD4}" srcId="{936E2C2E-362A-41B4-BDAB-0811E9D0779A}" destId="{A25534B1-4A71-478D-A60B-64BE641DDFD5}" srcOrd="0" destOrd="0" parTransId="{76766B0B-94F5-49A5-ABB8-2FC0973DAF50}" sibTransId="{BCB817F1-FCB4-4ECA-BAC5-4DB7A23C126D}"/>
    <dgm:cxn modelId="{3D14F735-3BAA-4655-A08D-134BC280D203}" type="presOf" srcId="{0F7A8BAE-10F1-400B-A603-975B54A5AB95}" destId="{2E174AC1-762D-4B6C-8433-67E0BCC66E53}" srcOrd="0" destOrd="0" presId="urn:microsoft.com/office/officeart/2005/8/layout/hierarchy2"/>
    <dgm:cxn modelId="{F8E2AF5F-4B4D-4431-848C-1485A73863D6}" type="presOf" srcId="{BF7F203D-FAAE-4772-B971-6B40584E177E}" destId="{8458A338-B80F-4E7B-AD8A-221CF72E815E}" srcOrd="0" destOrd="0" presId="urn:microsoft.com/office/officeart/2005/8/layout/hierarchy2"/>
    <dgm:cxn modelId="{3C4D0063-1DC1-4805-B228-B5162F7C883A}" type="presOf" srcId="{8693BDE9-2A53-4D87-A9C7-9DA0E237DC35}" destId="{12E3A5E8-97DE-47D5-B62A-76CDE357855E}" srcOrd="1" destOrd="0" presId="urn:microsoft.com/office/officeart/2005/8/layout/hierarchy2"/>
    <dgm:cxn modelId="{AE3C156C-E3D8-4204-A40F-169F3CD66A26}" srcId="{BF7F203D-FAAE-4772-B971-6B40584E177E}" destId="{0F7A8BAE-10F1-400B-A603-975B54A5AB95}" srcOrd="1" destOrd="0" parTransId="{8693BDE9-2A53-4D87-A9C7-9DA0E237DC35}" sibTransId="{7DFD124C-E69B-426F-B20F-49E4F220DB1E}"/>
    <dgm:cxn modelId="{5356264D-A0F2-4FD8-8CE7-FB0B9DF051B9}" type="presOf" srcId="{8070E926-52F1-40D7-B489-1229CB390604}" destId="{600DE042-9DA7-419D-A59D-C07A435CC750}" srcOrd="0" destOrd="0" presId="urn:microsoft.com/office/officeart/2005/8/layout/hierarchy2"/>
    <dgm:cxn modelId="{0AD7826E-8DAF-447A-9E31-67FE5AB608B8}" type="presOf" srcId="{DA025CF1-2BA7-4160-8780-E93B1A4C192D}" destId="{B54354E7-7CCB-4F74-A0FA-572C1999FF84}" srcOrd="0" destOrd="0" presId="urn:microsoft.com/office/officeart/2005/8/layout/hierarchy2"/>
    <dgm:cxn modelId="{45E6DE4F-AC34-4C43-BA3E-EE15F519B200}" type="presOf" srcId="{DA025CF1-2BA7-4160-8780-E93B1A4C192D}" destId="{61D94244-180E-4B9A-98BA-63D43818E1D0}" srcOrd="1" destOrd="0" presId="urn:microsoft.com/office/officeart/2005/8/layout/hierarchy2"/>
    <dgm:cxn modelId="{AC4A4072-4698-4278-A73F-2F3EFE5A0222}" type="presOf" srcId="{936E2C2E-362A-41B4-BDAB-0811E9D0779A}" destId="{7D8A5267-0259-487F-962A-7ACE878D2A69}" srcOrd="0" destOrd="0" presId="urn:microsoft.com/office/officeart/2005/8/layout/hierarchy2"/>
    <dgm:cxn modelId="{E841B957-B45A-4581-A0BD-8F55ADAB5623}" srcId="{D0C43C33-7C66-4E7D-AC36-795214E132D6}" destId="{936E2C2E-362A-41B4-BDAB-0811E9D0779A}" srcOrd="2" destOrd="0" parTransId="{AE0C060F-1D19-4E7C-87B8-C17FCECC9F1A}" sibTransId="{11D3ACE8-B645-4C31-8F20-5329EF8E45CA}"/>
    <dgm:cxn modelId="{13EF4C7E-C963-4922-82C3-A3FF34CB4AA9}" srcId="{BF7F203D-FAAE-4772-B971-6B40584E177E}" destId="{172B701D-C591-4E8B-A3EC-E883D6FF18AE}" srcOrd="0" destOrd="0" parTransId="{ECDC174F-7C21-46A4-B47D-AD9DB9725DEF}" sibTransId="{746128BA-3335-43F1-816E-E505C2691C70}"/>
    <dgm:cxn modelId="{F027D080-D387-4A82-AF71-DD62A7344514}" type="presOf" srcId="{ECDC174F-7C21-46A4-B47D-AD9DB9725DEF}" destId="{F892178C-0AB6-4CA6-A9A6-569825477943}" srcOrd="0" destOrd="0" presId="urn:microsoft.com/office/officeart/2005/8/layout/hierarchy2"/>
    <dgm:cxn modelId="{A321D283-F459-4F7C-940C-D9BBC9DA0A7D}" type="presOf" srcId="{B46E0A2D-A7A7-4962-AF9F-6110989A32ED}" destId="{69BB474F-FD3B-49F8-BDB9-1EE33322BC21}" srcOrd="0" destOrd="0" presId="urn:microsoft.com/office/officeart/2005/8/layout/hierarchy2"/>
    <dgm:cxn modelId="{4E953B91-9770-41AF-95AB-709CBC73C57F}" type="presOf" srcId="{76766B0B-94F5-49A5-ABB8-2FC0973DAF50}" destId="{4361DD2D-8666-4B8B-96E7-E26593B8B188}" srcOrd="0" destOrd="0" presId="urn:microsoft.com/office/officeart/2005/8/layout/hierarchy2"/>
    <dgm:cxn modelId="{36F8BDAB-6BCB-460C-B2CD-AE25F2A7630B}" type="presOf" srcId="{8693BDE9-2A53-4D87-A9C7-9DA0E237DC35}" destId="{AAFD7696-D895-4140-9B8B-D2AAB2E86547}" srcOrd="0" destOrd="0" presId="urn:microsoft.com/office/officeart/2005/8/layout/hierarchy2"/>
    <dgm:cxn modelId="{2EC452AD-7B13-4FFA-B23C-13DA845856A4}" type="presOf" srcId="{ECDC174F-7C21-46A4-B47D-AD9DB9725DEF}" destId="{84AA33DB-44AB-47F5-A046-846065784EB7}" srcOrd="1" destOrd="0" presId="urn:microsoft.com/office/officeart/2005/8/layout/hierarchy2"/>
    <dgm:cxn modelId="{912721B3-B554-449E-ACDF-12CAECEA1571}" type="presOf" srcId="{A25534B1-4A71-478D-A60B-64BE641DDFD5}" destId="{9A6A77AC-34AB-453A-A65B-7A48D592EC5A}" srcOrd="0" destOrd="0" presId="urn:microsoft.com/office/officeart/2005/8/layout/hierarchy2"/>
    <dgm:cxn modelId="{09FD5AC3-5791-419D-87AC-7359B72299E4}" type="presOf" srcId="{4AAE0418-A677-4A75-ADA2-B0B56017D6AB}" destId="{7045307F-CC9F-46C4-A6D9-9E0ACCE7AA49}" srcOrd="0" destOrd="0" presId="urn:microsoft.com/office/officeart/2005/8/layout/hierarchy2"/>
    <dgm:cxn modelId="{90D64FC4-FF44-41F4-BD67-5AED65CCB6C5}" srcId="{D0C43C33-7C66-4E7D-AC36-795214E132D6}" destId="{BF7F203D-FAAE-4772-B971-6B40584E177E}" srcOrd="0" destOrd="0" parTransId="{4AAE0418-A677-4A75-ADA2-B0B56017D6AB}" sibTransId="{18D7CB24-4384-4F1D-9188-530B20B7BEBB}"/>
    <dgm:cxn modelId="{1632DAD1-80B3-474E-93BF-D614AB41432D}" type="presOf" srcId="{172B701D-C591-4E8B-A3EC-E883D6FF18AE}" destId="{8D1DFE89-9ED2-4477-B22C-EF48006525A9}" srcOrd="0" destOrd="0" presId="urn:microsoft.com/office/officeart/2005/8/layout/hierarchy2"/>
    <dgm:cxn modelId="{E3FC09D7-B78B-42AD-A2FB-0C4222CAE688}" type="presOf" srcId="{C640395F-6521-4B6E-BD90-AA436FB975EA}" destId="{1BF10F82-08A5-4703-8F36-FA7203C360CC}" srcOrd="0" destOrd="0" presId="urn:microsoft.com/office/officeart/2005/8/layout/hierarchy2"/>
    <dgm:cxn modelId="{83F602E0-D04D-4654-A018-5C82A40C5AF2}" type="presOf" srcId="{8070E926-52F1-40D7-B489-1229CB390604}" destId="{342560B5-7889-4259-9E47-2DA5E7BB7BD2}" srcOrd="1" destOrd="0" presId="urn:microsoft.com/office/officeart/2005/8/layout/hierarchy2"/>
    <dgm:cxn modelId="{D8A247E1-9910-4347-B559-9C846B10897C}" srcId="{B46E0A2D-A7A7-4962-AF9F-6110989A32ED}" destId="{C640395F-6521-4B6E-BD90-AA436FB975EA}" srcOrd="0" destOrd="0" parTransId="{8070E926-52F1-40D7-B489-1229CB390604}" sibTransId="{621318D7-74D9-4190-8EDF-66DC202F22AF}"/>
    <dgm:cxn modelId="{4BAA9CE3-25D5-4E1A-B3B0-D7A8B51AA0E3}" srcId="{D0C43C33-7C66-4E7D-AC36-795214E132D6}" destId="{B46E0A2D-A7A7-4962-AF9F-6110989A32ED}" srcOrd="1" destOrd="0" parTransId="{DA025CF1-2BA7-4160-8780-E93B1A4C192D}" sibTransId="{A2C63EDF-DE57-4E25-BB82-E2A1DE768363}"/>
    <dgm:cxn modelId="{5ABC75FC-8014-4397-B0F8-6D21D227AB49}" srcId="{520EABD5-E318-49D6-A111-32E7B44BC81D}" destId="{D0C43C33-7C66-4E7D-AC36-795214E132D6}" srcOrd="0" destOrd="0" parTransId="{772A1959-989B-467A-8EAA-08A92BB6E162}" sibTransId="{468037FD-4D25-4955-BC92-EC1D2D686A95}"/>
    <dgm:cxn modelId="{BA95E58D-C0A3-427A-A375-303A3AF9BFCB}" type="presParOf" srcId="{E8AD1C80-3C18-43CE-AD31-9AE6883D5AC6}" destId="{6DF870EC-2E41-49C7-BDCE-C1CAE7E4106B}" srcOrd="0" destOrd="0" presId="urn:microsoft.com/office/officeart/2005/8/layout/hierarchy2"/>
    <dgm:cxn modelId="{DAFBF680-8396-42AC-B850-EAD6D66491E7}" type="presParOf" srcId="{6DF870EC-2E41-49C7-BDCE-C1CAE7E4106B}" destId="{0FBA71D7-F3DB-40C8-A16C-7890269F5D4B}" srcOrd="0" destOrd="0" presId="urn:microsoft.com/office/officeart/2005/8/layout/hierarchy2"/>
    <dgm:cxn modelId="{A0C7E209-A0ED-483A-8F18-56DEE9596FBC}" type="presParOf" srcId="{6DF870EC-2E41-49C7-BDCE-C1CAE7E4106B}" destId="{93569853-B7A0-4C9E-B7FF-42BAA07FE2FF}" srcOrd="1" destOrd="0" presId="urn:microsoft.com/office/officeart/2005/8/layout/hierarchy2"/>
    <dgm:cxn modelId="{AACDA439-EDF8-46CA-9B95-BCD97184F029}" type="presParOf" srcId="{93569853-B7A0-4C9E-B7FF-42BAA07FE2FF}" destId="{7045307F-CC9F-46C4-A6D9-9E0ACCE7AA49}" srcOrd="0" destOrd="0" presId="urn:microsoft.com/office/officeart/2005/8/layout/hierarchy2"/>
    <dgm:cxn modelId="{A2A09DE7-CFF9-4709-8739-0D315E58D9B7}" type="presParOf" srcId="{7045307F-CC9F-46C4-A6D9-9E0ACCE7AA49}" destId="{3A36E528-C1CE-4FCA-851F-F745A143F42F}" srcOrd="0" destOrd="0" presId="urn:microsoft.com/office/officeart/2005/8/layout/hierarchy2"/>
    <dgm:cxn modelId="{126D7619-F46B-46C1-A165-E25253886356}" type="presParOf" srcId="{93569853-B7A0-4C9E-B7FF-42BAA07FE2FF}" destId="{59F3D430-5054-4BA4-B177-2E4C1176D835}" srcOrd="1" destOrd="0" presId="urn:microsoft.com/office/officeart/2005/8/layout/hierarchy2"/>
    <dgm:cxn modelId="{E81E703C-6473-4C38-BD94-8B4EBD250440}" type="presParOf" srcId="{59F3D430-5054-4BA4-B177-2E4C1176D835}" destId="{8458A338-B80F-4E7B-AD8A-221CF72E815E}" srcOrd="0" destOrd="0" presId="urn:microsoft.com/office/officeart/2005/8/layout/hierarchy2"/>
    <dgm:cxn modelId="{3E6B6365-4A85-4459-B9DA-C1C661F631AA}" type="presParOf" srcId="{59F3D430-5054-4BA4-B177-2E4C1176D835}" destId="{FC16CBE1-FC28-4452-88E7-0298CBD1D3D8}" srcOrd="1" destOrd="0" presId="urn:microsoft.com/office/officeart/2005/8/layout/hierarchy2"/>
    <dgm:cxn modelId="{B7195B6F-0CDA-4DBB-8B9E-52492D30617D}" type="presParOf" srcId="{FC16CBE1-FC28-4452-88E7-0298CBD1D3D8}" destId="{F892178C-0AB6-4CA6-A9A6-569825477943}" srcOrd="0" destOrd="0" presId="urn:microsoft.com/office/officeart/2005/8/layout/hierarchy2"/>
    <dgm:cxn modelId="{EF9A927D-2713-4395-BB08-714C8DAC9F92}" type="presParOf" srcId="{F892178C-0AB6-4CA6-A9A6-569825477943}" destId="{84AA33DB-44AB-47F5-A046-846065784EB7}" srcOrd="0" destOrd="0" presId="urn:microsoft.com/office/officeart/2005/8/layout/hierarchy2"/>
    <dgm:cxn modelId="{F7875AAB-443A-4B70-A33D-4533768DEE57}" type="presParOf" srcId="{FC16CBE1-FC28-4452-88E7-0298CBD1D3D8}" destId="{6C7D7732-AD71-4839-91EA-29D0432DC42E}" srcOrd="1" destOrd="0" presId="urn:microsoft.com/office/officeart/2005/8/layout/hierarchy2"/>
    <dgm:cxn modelId="{5F8886DE-2E38-401D-BBF7-2C4426B5DF68}" type="presParOf" srcId="{6C7D7732-AD71-4839-91EA-29D0432DC42E}" destId="{8D1DFE89-9ED2-4477-B22C-EF48006525A9}" srcOrd="0" destOrd="0" presId="urn:microsoft.com/office/officeart/2005/8/layout/hierarchy2"/>
    <dgm:cxn modelId="{6EAA4100-D185-4ABC-B323-5B8994E9EC43}" type="presParOf" srcId="{6C7D7732-AD71-4839-91EA-29D0432DC42E}" destId="{08B79F0A-749A-4229-9A77-5A4C95064C16}" srcOrd="1" destOrd="0" presId="urn:microsoft.com/office/officeart/2005/8/layout/hierarchy2"/>
    <dgm:cxn modelId="{3A5F02CC-58AE-4D69-B287-DD6C44F60DFD}" type="presParOf" srcId="{FC16CBE1-FC28-4452-88E7-0298CBD1D3D8}" destId="{AAFD7696-D895-4140-9B8B-D2AAB2E86547}" srcOrd="2" destOrd="0" presId="urn:microsoft.com/office/officeart/2005/8/layout/hierarchy2"/>
    <dgm:cxn modelId="{21C644FF-9E5E-42AF-9E7C-CB354710E7B5}" type="presParOf" srcId="{AAFD7696-D895-4140-9B8B-D2AAB2E86547}" destId="{12E3A5E8-97DE-47D5-B62A-76CDE357855E}" srcOrd="0" destOrd="0" presId="urn:microsoft.com/office/officeart/2005/8/layout/hierarchy2"/>
    <dgm:cxn modelId="{A26CDC9F-FC0B-4E82-BD3B-FC6DBA323F12}" type="presParOf" srcId="{FC16CBE1-FC28-4452-88E7-0298CBD1D3D8}" destId="{96299ACC-1444-4FCB-96BE-E6DF34002141}" srcOrd="3" destOrd="0" presId="urn:microsoft.com/office/officeart/2005/8/layout/hierarchy2"/>
    <dgm:cxn modelId="{7887F82D-237E-4DA3-B63A-00CA97A4E3F5}" type="presParOf" srcId="{96299ACC-1444-4FCB-96BE-E6DF34002141}" destId="{2E174AC1-762D-4B6C-8433-67E0BCC66E53}" srcOrd="0" destOrd="0" presId="urn:microsoft.com/office/officeart/2005/8/layout/hierarchy2"/>
    <dgm:cxn modelId="{7118043D-A51E-4978-B053-797EF1159FC1}" type="presParOf" srcId="{96299ACC-1444-4FCB-96BE-E6DF34002141}" destId="{C801AA87-74E1-4299-AA72-CA58031C7A06}" srcOrd="1" destOrd="0" presId="urn:microsoft.com/office/officeart/2005/8/layout/hierarchy2"/>
    <dgm:cxn modelId="{B8C2E2B3-3F19-4D7C-8FEC-8E4FCCD6840E}" type="presParOf" srcId="{93569853-B7A0-4C9E-B7FF-42BAA07FE2FF}" destId="{B54354E7-7CCB-4F74-A0FA-572C1999FF84}" srcOrd="2" destOrd="0" presId="urn:microsoft.com/office/officeart/2005/8/layout/hierarchy2"/>
    <dgm:cxn modelId="{C18F6F23-3724-46C6-8C4A-3BD450926A81}" type="presParOf" srcId="{B54354E7-7CCB-4F74-A0FA-572C1999FF84}" destId="{61D94244-180E-4B9A-98BA-63D43818E1D0}" srcOrd="0" destOrd="0" presId="urn:microsoft.com/office/officeart/2005/8/layout/hierarchy2"/>
    <dgm:cxn modelId="{E90D1613-D3BA-41FC-BF6E-D8099A5B3C81}" type="presParOf" srcId="{93569853-B7A0-4C9E-B7FF-42BAA07FE2FF}" destId="{F95A7E08-0088-410C-979F-F4227DB15053}" srcOrd="3" destOrd="0" presId="urn:microsoft.com/office/officeart/2005/8/layout/hierarchy2"/>
    <dgm:cxn modelId="{C6EB6910-B66E-4C43-9CA1-0EC9929EBE1B}" type="presParOf" srcId="{F95A7E08-0088-410C-979F-F4227DB15053}" destId="{69BB474F-FD3B-49F8-BDB9-1EE33322BC21}" srcOrd="0" destOrd="0" presId="urn:microsoft.com/office/officeart/2005/8/layout/hierarchy2"/>
    <dgm:cxn modelId="{7AAFA172-529A-4CA3-B2BF-5DDCA52ED070}" type="presParOf" srcId="{F95A7E08-0088-410C-979F-F4227DB15053}" destId="{97C07A06-C854-42BB-A27C-18C222715554}" srcOrd="1" destOrd="0" presId="urn:microsoft.com/office/officeart/2005/8/layout/hierarchy2"/>
    <dgm:cxn modelId="{F7F280FE-0F8F-4636-89C9-A15C8B96A1C5}" type="presParOf" srcId="{97C07A06-C854-42BB-A27C-18C222715554}" destId="{600DE042-9DA7-419D-A59D-C07A435CC750}" srcOrd="0" destOrd="0" presId="urn:microsoft.com/office/officeart/2005/8/layout/hierarchy2"/>
    <dgm:cxn modelId="{4E4182DD-269B-431A-AB10-BA9232468B36}" type="presParOf" srcId="{600DE042-9DA7-419D-A59D-C07A435CC750}" destId="{342560B5-7889-4259-9E47-2DA5E7BB7BD2}" srcOrd="0" destOrd="0" presId="urn:microsoft.com/office/officeart/2005/8/layout/hierarchy2"/>
    <dgm:cxn modelId="{9C0B9C66-5B0B-4F04-8CEF-C45DA67DE01A}" type="presParOf" srcId="{97C07A06-C854-42BB-A27C-18C222715554}" destId="{8EE91629-514C-475C-8370-EFB238B440B4}" srcOrd="1" destOrd="0" presId="urn:microsoft.com/office/officeart/2005/8/layout/hierarchy2"/>
    <dgm:cxn modelId="{E8E9CB2F-00BD-4516-8794-48C862CDC84B}" type="presParOf" srcId="{8EE91629-514C-475C-8370-EFB238B440B4}" destId="{1BF10F82-08A5-4703-8F36-FA7203C360CC}" srcOrd="0" destOrd="0" presId="urn:microsoft.com/office/officeart/2005/8/layout/hierarchy2"/>
    <dgm:cxn modelId="{00F89FC6-F7EA-46AF-8A24-144C38A29E6F}" type="presParOf" srcId="{8EE91629-514C-475C-8370-EFB238B440B4}" destId="{450181DF-6916-4C31-A7BA-7F27A8CBB9A4}" srcOrd="1" destOrd="0" presId="urn:microsoft.com/office/officeart/2005/8/layout/hierarchy2"/>
    <dgm:cxn modelId="{6FBA9044-423D-4EE8-B0DD-68238DF11A3B}" type="presParOf" srcId="{93569853-B7A0-4C9E-B7FF-42BAA07FE2FF}" destId="{0D972CED-7134-4936-AAAC-0A766EE39D10}" srcOrd="4" destOrd="0" presId="urn:microsoft.com/office/officeart/2005/8/layout/hierarchy2"/>
    <dgm:cxn modelId="{46D33458-C742-485A-9646-55B55AB1F4E9}" type="presParOf" srcId="{0D972CED-7134-4936-AAAC-0A766EE39D10}" destId="{AD7DBBF4-E31F-4E34-A137-7EEAA2C672B5}" srcOrd="0" destOrd="0" presId="urn:microsoft.com/office/officeart/2005/8/layout/hierarchy2"/>
    <dgm:cxn modelId="{E85DDAC1-832C-426D-92DA-EF3803D85BF5}" type="presParOf" srcId="{93569853-B7A0-4C9E-B7FF-42BAA07FE2FF}" destId="{59ABF1B3-B834-4B21-91AC-393A43FCD72E}" srcOrd="5" destOrd="0" presId="urn:microsoft.com/office/officeart/2005/8/layout/hierarchy2"/>
    <dgm:cxn modelId="{C7BA362E-AA91-4986-8AA3-2B30B6E069C4}" type="presParOf" srcId="{59ABF1B3-B834-4B21-91AC-393A43FCD72E}" destId="{7D8A5267-0259-487F-962A-7ACE878D2A69}" srcOrd="0" destOrd="0" presId="urn:microsoft.com/office/officeart/2005/8/layout/hierarchy2"/>
    <dgm:cxn modelId="{76CC375B-DE08-451E-8046-D1D062FB3D62}" type="presParOf" srcId="{59ABF1B3-B834-4B21-91AC-393A43FCD72E}" destId="{3DE19C4E-C06B-42C9-B824-3AA6A662F2E7}" srcOrd="1" destOrd="0" presId="urn:microsoft.com/office/officeart/2005/8/layout/hierarchy2"/>
    <dgm:cxn modelId="{A8E994A5-8E44-46CF-A4D6-FE617FB19FD5}" type="presParOf" srcId="{3DE19C4E-C06B-42C9-B824-3AA6A662F2E7}" destId="{4361DD2D-8666-4B8B-96E7-E26593B8B188}" srcOrd="0" destOrd="0" presId="urn:microsoft.com/office/officeart/2005/8/layout/hierarchy2"/>
    <dgm:cxn modelId="{342BD3AE-E453-4B8B-AE40-257CE2CCBE25}" type="presParOf" srcId="{4361DD2D-8666-4B8B-96E7-E26593B8B188}" destId="{3A96C21C-E599-4D45-958D-FBE8D686DF8C}" srcOrd="0" destOrd="0" presId="urn:microsoft.com/office/officeart/2005/8/layout/hierarchy2"/>
    <dgm:cxn modelId="{4D0EC18A-77E4-4AE7-8E65-3D77FD83558A}" type="presParOf" srcId="{3DE19C4E-C06B-42C9-B824-3AA6A662F2E7}" destId="{03ADD3D9-594C-44FF-A8E1-8261F4E57CED}" srcOrd="1" destOrd="0" presId="urn:microsoft.com/office/officeart/2005/8/layout/hierarchy2"/>
    <dgm:cxn modelId="{482CFBE8-EEEF-4714-A374-46AABC5CDFBE}" type="presParOf" srcId="{03ADD3D9-594C-44FF-A8E1-8261F4E57CED}" destId="{9A6A77AC-34AB-453A-A65B-7A48D592EC5A}" srcOrd="0" destOrd="0" presId="urn:microsoft.com/office/officeart/2005/8/layout/hierarchy2"/>
    <dgm:cxn modelId="{59932EE6-26FD-4C5E-ADB5-46F9A24B8E72}" type="presParOf" srcId="{03ADD3D9-594C-44FF-A8E1-8261F4E57CED}" destId="{32B883CD-9431-4970-A590-0030A85EF5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0264B-183A-41A3-B541-EAD137893E65}">
      <dsp:nvSpPr>
        <dsp:cNvPr id="0" name=""/>
        <dsp:cNvSpPr/>
      </dsp:nvSpPr>
      <dsp:spPr>
        <a:xfrm>
          <a:off x="256338" y="554427"/>
          <a:ext cx="1121520" cy="783077"/>
        </a:xfrm>
        <a:prstGeom prst="roundRect">
          <a:avLst>
            <a:gd name="adj" fmla="val 10000"/>
          </a:avLst>
        </a:prstGeom>
        <a:solidFill>
          <a:srgbClr val="99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ODAR\EOMP electronic draft (preparer)</a:t>
          </a:r>
        </a:p>
      </dsp:txBody>
      <dsp:txXfrm>
        <a:off x="279274" y="577363"/>
        <a:ext cx="1075648" cy="737205"/>
      </dsp:txXfrm>
    </dsp:sp>
    <dsp:sp modelId="{0CC81B30-A03D-4637-95A9-D753C9ECA8C3}">
      <dsp:nvSpPr>
        <dsp:cNvPr id="0" name=""/>
        <dsp:cNvSpPr/>
      </dsp:nvSpPr>
      <dsp:spPr>
        <a:xfrm rot="176151">
          <a:off x="1473230" y="972719"/>
          <a:ext cx="461054" cy="213561"/>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73272" y="1013790"/>
        <a:ext cx="396986" cy="128137"/>
      </dsp:txXfrm>
    </dsp:sp>
    <dsp:sp modelId="{0F67D5ED-436E-431A-866F-4264F643C88E}">
      <dsp:nvSpPr>
        <dsp:cNvPr id="0" name=""/>
        <dsp:cNvSpPr/>
      </dsp:nvSpPr>
      <dsp:spPr>
        <a:xfrm>
          <a:off x="2081676" y="527126"/>
          <a:ext cx="1454545" cy="848003"/>
        </a:xfrm>
        <a:prstGeom prst="roundRect">
          <a:avLst>
            <a:gd name="adj" fmla="val 10000"/>
          </a:avLst>
        </a:prstGeom>
        <a:solidFill>
          <a:srgbClr val="99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Project, Configuration Management (CM)</a:t>
          </a:r>
        </a:p>
      </dsp:txBody>
      <dsp:txXfrm>
        <a:off x="2106513" y="551963"/>
        <a:ext cx="1404871" cy="798329"/>
      </dsp:txXfrm>
    </dsp:sp>
    <dsp:sp modelId="{0515726B-6229-4F97-9406-B584F29B7922}">
      <dsp:nvSpPr>
        <dsp:cNvPr id="0" name=""/>
        <dsp:cNvSpPr/>
      </dsp:nvSpPr>
      <dsp:spPr>
        <a:xfrm rot="21529186">
          <a:off x="3631108" y="785759"/>
          <a:ext cx="259854" cy="207973"/>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31115" y="827997"/>
        <a:ext cx="197462" cy="124783"/>
      </dsp:txXfrm>
    </dsp:sp>
    <dsp:sp modelId="{2957084C-7564-4FC5-83F3-01CAD78D3FF8}">
      <dsp:nvSpPr>
        <dsp:cNvPr id="0" name=""/>
        <dsp:cNvSpPr/>
      </dsp:nvSpPr>
      <dsp:spPr>
        <a:xfrm>
          <a:off x="3994185" y="10905"/>
          <a:ext cx="2202073" cy="1890551"/>
        </a:xfrm>
        <a:prstGeom prst="roundRect">
          <a:avLst>
            <a:gd name="adj" fmla="val 10000"/>
          </a:avLst>
        </a:prstGeom>
        <a:solidFill>
          <a:srgbClr val="99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err="1">
              <a:solidFill>
                <a:schemeClr val="tx1"/>
              </a:solidFill>
            </a:rPr>
            <a:t>eRouting</a:t>
          </a:r>
          <a:r>
            <a:rPr lang="en-US" sz="1200" kern="1200" dirty="0">
              <a:solidFill>
                <a:schemeClr val="tx1"/>
              </a:solidFill>
            </a:rPr>
            <a:t>:</a:t>
          </a:r>
        </a:p>
        <a:p>
          <a:pPr marL="0" lvl="0" indent="0" algn="l" defTabSz="533400">
            <a:lnSpc>
              <a:spcPct val="90000"/>
            </a:lnSpc>
            <a:spcBef>
              <a:spcPct val="0"/>
            </a:spcBef>
            <a:spcAft>
              <a:spcPct val="35000"/>
            </a:spcAft>
            <a:buNone/>
          </a:pPr>
          <a:r>
            <a:rPr lang="en-US" sz="1200" kern="1200" dirty="0">
              <a:solidFill>
                <a:schemeClr val="tx1"/>
              </a:solidFill>
            </a:rPr>
            <a:t>- Initiator (CM), preparer</a:t>
          </a:r>
        </a:p>
        <a:p>
          <a:pPr marL="0" lvl="0" indent="0" algn="l" defTabSz="533400">
            <a:lnSpc>
              <a:spcPct val="90000"/>
            </a:lnSpc>
            <a:spcBef>
              <a:spcPct val="0"/>
            </a:spcBef>
            <a:spcAft>
              <a:spcPct val="35000"/>
            </a:spcAft>
            <a:buNone/>
          </a:pPr>
          <a:r>
            <a:rPr lang="en-US" sz="1200" kern="1200" dirty="0">
              <a:solidFill>
                <a:schemeClr val="tx1"/>
              </a:solidFill>
            </a:rPr>
            <a:t>- Project Manager</a:t>
          </a:r>
        </a:p>
        <a:p>
          <a:pPr marL="0" lvl="0" indent="0" algn="l" defTabSz="533400">
            <a:lnSpc>
              <a:spcPct val="90000"/>
            </a:lnSpc>
            <a:spcBef>
              <a:spcPct val="0"/>
            </a:spcBef>
            <a:spcAft>
              <a:spcPct val="35000"/>
            </a:spcAft>
            <a:buNone/>
          </a:pPr>
          <a:r>
            <a:rPr lang="en-US" sz="1200" kern="1200" dirty="0">
              <a:solidFill>
                <a:schemeClr val="tx1"/>
              </a:solidFill>
            </a:rPr>
            <a:t>- CSO</a:t>
          </a:r>
        </a:p>
        <a:p>
          <a:pPr marL="0" lvl="0" indent="0" algn="l" defTabSz="533400">
            <a:lnSpc>
              <a:spcPct val="90000"/>
            </a:lnSpc>
            <a:spcBef>
              <a:spcPct val="0"/>
            </a:spcBef>
            <a:spcAft>
              <a:spcPct val="35000"/>
            </a:spcAft>
            <a:buNone/>
          </a:pPr>
          <a:r>
            <a:rPr lang="en-US" sz="1200" kern="1200" dirty="0">
              <a:solidFill>
                <a:schemeClr val="tx1"/>
              </a:solidFill>
            </a:rPr>
            <a:t>- Code 300 SMA Orbital Debris Representative </a:t>
          </a:r>
        </a:p>
        <a:p>
          <a:pPr marL="0" lvl="0" indent="0" algn="l" defTabSz="533400">
            <a:lnSpc>
              <a:spcPct val="90000"/>
            </a:lnSpc>
            <a:spcBef>
              <a:spcPct val="0"/>
            </a:spcBef>
            <a:spcAft>
              <a:spcPct val="35000"/>
            </a:spcAft>
            <a:buNone/>
          </a:pPr>
          <a:r>
            <a:rPr lang="en-US" sz="1200" kern="1200" dirty="0">
              <a:solidFill>
                <a:schemeClr val="tx1"/>
              </a:solidFill>
            </a:rPr>
            <a:t>- Others, as specified by Initiator</a:t>
          </a:r>
        </a:p>
      </dsp:txBody>
      <dsp:txXfrm>
        <a:off x="4049557" y="66277"/>
        <a:ext cx="2091329" cy="1779807"/>
      </dsp:txXfrm>
    </dsp:sp>
    <dsp:sp modelId="{99A4141F-940D-4D11-B2F3-BDD3BC97C927}">
      <dsp:nvSpPr>
        <dsp:cNvPr id="0" name=""/>
        <dsp:cNvSpPr/>
      </dsp:nvSpPr>
      <dsp:spPr>
        <a:xfrm rot="2779">
          <a:off x="6352727" y="852729"/>
          <a:ext cx="472447" cy="330445"/>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352727" y="918778"/>
        <a:ext cx="373314" cy="198267"/>
      </dsp:txXfrm>
    </dsp:sp>
    <dsp:sp modelId="{1C333AB4-F582-438A-A765-070DBA0EE207}">
      <dsp:nvSpPr>
        <dsp:cNvPr id="0" name=""/>
        <dsp:cNvSpPr/>
      </dsp:nvSpPr>
      <dsp:spPr>
        <a:xfrm>
          <a:off x="6935303" y="697510"/>
          <a:ext cx="1048701" cy="655712"/>
        </a:xfrm>
        <a:prstGeom prst="roundRect">
          <a:avLst>
            <a:gd name="adj" fmla="val 10000"/>
          </a:avLst>
        </a:prstGeom>
        <a:solidFill>
          <a:srgbClr val="99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Initiator (Project)</a:t>
          </a:r>
        </a:p>
      </dsp:txBody>
      <dsp:txXfrm>
        <a:off x="6954508" y="716715"/>
        <a:ext cx="1010291" cy="6173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0" y="770324"/>
          <a:ext cx="1738973" cy="1662893"/>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4.6-3: Medium Earth Orbit, Tundra orbits, highly-inclined GEO, and others</a:t>
          </a:r>
        </a:p>
      </dsp:txBody>
      <dsp:txXfrm>
        <a:off x="48704" y="819028"/>
        <a:ext cx="1641565" cy="1565485"/>
      </dsp:txXfrm>
    </dsp:sp>
    <dsp:sp modelId="{FDAB326D-B143-4C71-8E88-2A52DF22282A}">
      <dsp:nvSpPr>
        <dsp:cNvPr id="0" name=""/>
        <dsp:cNvSpPr/>
      </dsp:nvSpPr>
      <dsp:spPr>
        <a:xfrm rot="19026302">
          <a:off x="1610310" y="1250158"/>
          <a:ext cx="962334" cy="48204"/>
        </a:xfrm>
        <a:custGeom>
          <a:avLst/>
          <a:gdLst/>
          <a:ahLst/>
          <a:cxnLst/>
          <a:rect l="0" t="0" r="0" b="0"/>
          <a:pathLst>
            <a:path>
              <a:moveTo>
                <a:pt x="0" y="24102"/>
              </a:moveTo>
              <a:lnTo>
                <a:pt x="962334" y="24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067419" y="1250202"/>
        <a:ext cx="48116" cy="48116"/>
      </dsp:txXfrm>
    </dsp:sp>
    <dsp:sp modelId="{168236E3-2D93-4A09-BC80-E6CDA587E173}">
      <dsp:nvSpPr>
        <dsp:cNvPr id="0" name=""/>
        <dsp:cNvSpPr/>
      </dsp:nvSpPr>
      <dsp:spPr>
        <a:xfrm>
          <a:off x="2443981" y="538423"/>
          <a:ext cx="6052687" cy="816656"/>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Disposal orbit that increases the eccentricity over time</a:t>
          </a:r>
        </a:p>
      </dsp:txBody>
      <dsp:txXfrm>
        <a:off x="2467900" y="562342"/>
        <a:ext cx="6004849" cy="768818"/>
      </dsp:txXfrm>
    </dsp:sp>
    <dsp:sp modelId="{2EB34E4E-E3E8-46CB-9DB9-A1BFD26BA306}">
      <dsp:nvSpPr>
        <dsp:cNvPr id="0" name=""/>
        <dsp:cNvSpPr/>
      </dsp:nvSpPr>
      <dsp:spPr>
        <a:xfrm rot="315986">
          <a:off x="1737337" y="1613236"/>
          <a:ext cx="775022" cy="48204"/>
        </a:xfrm>
        <a:custGeom>
          <a:avLst/>
          <a:gdLst/>
          <a:ahLst/>
          <a:cxnLst/>
          <a:rect l="0" t="0" r="0" b="0"/>
          <a:pathLst>
            <a:path>
              <a:moveTo>
                <a:pt x="0" y="24102"/>
              </a:moveTo>
              <a:lnTo>
                <a:pt x="775022" y="24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105472" y="1617963"/>
        <a:ext cx="38751" cy="38751"/>
      </dsp:txXfrm>
    </dsp:sp>
    <dsp:sp modelId="{FF20ABE3-7660-4B23-811B-C235B0A1D36E}">
      <dsp:nvSpPr>
        <dsp:cNvPr id="0" name=""/>
        <dsp:cNvSpPr/>
      </dsp:nvSpPr>
      <dsp:spPr>
        <a:xfrm>
          <a:off x="2510723" y="1383677"/>
          <a:ext cx="4982940" cy="578460"/>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Lifetime as short as practicable but &lt; 200 years</a:t>
          </a:r>
        </a:p>
      </dsp:txBody>
      <dsp:txXfrm>
        <a:off x="2527666" y="1400620"/>
        <a:ext cx="4949054" cy="544574"/>
      </dsp:txXfrm>
    </dsp:sp>
    <dsp:sp modelId="{823B2F40-4DF5-4543-A75D-3EA38337F924}">
      <dsp:nvSpPr>
        <dsp:cNvPr id="0" name=""/>
        <dsp:cNvSpPr/>
      </dsp:nvSpPr>
      <dsp:spPr>
        <a:xfrm rot="2530437">
          <a:off x="1608340" y="1916439"/>
          <a:ext cx="1009174" cy="48204"/>
        </a:xfrm>
        <a:custGeom>
          <a:avLst/>
          <a:gdLst/>
          <a:ahLst/>
          <a:cxnLst/>
          <a:rect l="0" t="0" r="0" b="0"/>
          <a:pathLst>
            <a:path>
              <a:moveTo>
                <a:pt x="0" y="24102"/>
              </a:moveTo>
              <a:lnTo>
                <a:pt x="1009174" y="24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7698" y="1915312"/>
        <a:ext cx="50458" cy="50458"/>
      </dsp:txXfrm>
    </dsp:sp>
    <dsp:sp modelId="{68205427-F99E-4467-84A8-EE4E0A204073}">
      <dsp:nvSpPr>
        <dsp:cNvPr id="0" name=""/>
        <dsp:cNvSpPr/>
      </dsp:nvSpPr>
      <dsp:spPr>
        <a:xfrm>
          <a:off x="2486882" y="2022358"/>
          <a:ext cx="5124302" cy="513910"/>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a:t>
          </a:r>
          <a:r>
            <a:rPr lang="en-US" sz="1800" kern="1200" dirty="0">
              <a:solidFill>
                <a:schemeClr val="tx1"/>
              </a:solidFill>
            </a:rPr>
            <a:t> 25 years (each) in: LEO, GEO, GPS orbit</a:t>
          </a:r>
        </a:p>
      </dsp:txBody>
      <dsp:txXfrm>
        <a:off x="2501934" y="2037410"/>
        <a:ext cx="5094198" cy="4838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1722" y="1159656"/>
          <a:ext cx="1854815" cy="927407"/>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4.6-4: Disposal operations</a:t>
          </a:r>
        </a:p>
      </dsp:txBody>
      <dsp:txXfrm>
        <a:off x="28885" y="1186819"/>
        <a:ext cx="1800489" cy="873081"/>
      </dsp:txXfrm>
    </dsp:sp>
    <dsp:sp modelId="{FDAB326D-B143-4C71-8E88-2A52DF22282A}">
      <dsp:nvSpPr>
        <dsp:cNvPr id="0" name=""/>
        <dsp:cNvSpPr/>
      </dsp:nvSpPr>
      <dsp:spPr>
        <a:xfrm rot="19457599">
          <a:off x="1770659" y="1331022"/>
          <a:ext cx="913684" cy="51416"/>
        </a:xfrm>
        <a:custGeom>
          <a:avLst/>
          <a:gdLst/>
          <a:ahLst/>
          <a:cxnLst/>
          <a:rect l="0" t="0" r="0" b="0"/>
          <a:pathLst>
            <a:path>
              <a:moveTo>
                <a:pt x="0" y="25708"/>
              </a:moveTo>
              <a:lnTo>
                <a:pt x="913684" y="25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204659" y="1333888"/>
        <a:ext cx="45684" cy="45684"/>
      </dsp:txXfrm>
    </dsp:sp>
    <dsp:sp modelId="{168236E3-2D93-4A09-BC80-E6CDA587E173}">
      <dsp:nvSpPr>
        <dsp:cNvPr id="0" name=""/>
        <dsp:cNvSpPr/>
      </dsp:nvSpPr>
      <dsp:spPr>
        <a:xfrm>
          <a:off x="2598464" y="743532"/>
          <a:ext cx="4462927" cy="693135"/>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(a) 0.90 at EOM</a:t>
          </a:r>
        </a:p>
      </dsp:txBody>
      <dsp:txXfrm>
        <a:off x="2618765" y="763833"/>
        <a:ext cx="4422325" cy="652533"/>
      </dsp:txXfrm>
    </dsp:sp>
    <dsp:sp modelId="{2EB34E4E-E3E8-46CB-9DB9-A1BFD26BA306}">
      <dsp:nvSpPr>
        <dsp:cNvPr id="0" name=""/>
        <dsp:cNvSpPr/>
      </dsp:nvSpPr>
      <dsp:spPr>
        <a:xfrm rot="1757202">
          <a:off x="1802174" y="1805713"/>
          <a:ext cx="850654" cy="51416"/>
        </a:xfrm>
        <a:custGeom>
          <a:avLst/>
          <a:gdLst/>
          <a:ahLst/>
          <a:cxnLst/>
          <a:rect l="0" t="0" r="0" b="0"/>
          <a:pathLst>
            <a:path>
              <a:moveTo>
                <a:pt x="0" y="25708"/>
              </a:moveTo>
              <a:lnTo>
                <a:pt x="850654" y="25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206235" y="1810155"/>
        <a:ext cx="42532" cy="42532"/>
      </dsp:txXfrm>
    </dsp:sp>
    <dsp:sp modelId="{FF20ABE3-7660-4B23-811B-C235B0A1D36E}">
      <dsp:nvSpPr>
        <dsp:cNvPr id="0" name=""/>
        <dsp:cNvSpPr/>
      </dsp:nvSpPr>
      <dsp:spPr>
        <a:xfrm>
          <a:off x="2598464" y="1575779"/>
          <a:ext cx="5314881" cy="927407"/>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 For controlled reentry, 0.90 at EOM and agreement with Req. 4.7-1</a:t>
          </a:r>
        </a:p>
      </dsp:txBody>
      <dsp:txXfrm>
        <a:off x="2625627" y="1602942"/>
        <a:ext cx="5260555" cy="8730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0" y="866659"/>
          <a:ext cx="1542586" cy="1475098"/>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4.7-1: Risk of human casualty</a:t>
          </a:r>
        </a:p>
      </dsp:txBody>
      <dsp:txXfrm>
        <a:off x="43204" y="909863"/>
        <a:ext cx="1456178" cy="1388690"/>
      </dsp:txXfrm>
    </dsp:sp>
    <dsp:sp modelId="{FDAB326D-B143-4C71-8E88-2A52DF22282A}">
      <dsp:nvSpPr>
        <dsp:cNvPr id="0" name=""/>
        <dsp:cNvSpPr/>
      </dsp:nvSpPr>
      <dsp:spPr>
        <a:xfrm rot="18489242">
          <a:off x="1350091" y="1186805"/>
          <a:ext cx="1007238" cy="42760"/>
        </a:xfrm>
        <a:custGeom>
          <a:avLst/>
          <a:gdLst/>
          <a:ahLst/>
          <a:cxnLst/>
          <a:rect l="0" t="0" r="0" b="0"/>
          <a:pathLst>
            <a:path>
              <a:moveTo>
                <a:pt x="0" y="21380"/>
              </a:moveTo>
              <a:lnTo>
                <a:pt x="1007238" y="21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828530" y="1183005"/>
        <a:ext cx="50361" cy="50361"/>
      </dsp:txXfrm>
    </dsp:sp>
    <dsp:sp modelId="{168236E3-2D93-4A09-BC80-E6CDA587E173}">
      <dsp:nvSpPr>
        <dsp:cNvPr id="0" name=""/>
        <dsp:cNvSpPr/>
      </dsp:nvSpPr>
      <dsp:spPr>
        <a:xfrm>
          <a:off x="2164836" y="449949"/>
          <a:ext cx="3625402" cy="72442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Uncontrolled reentry: Risk &lt; 0.0001 (1:10,000)</a:t>
          </a:r>
        </a:p>
      </dsp:txBody>
      <dsp:txXfrm>
        <a:off x="2186054" y="471167"/>
        <a:ext cx="3582966" cy="681993"/>
      </dsp:txXfrm>
    </dsp:sp>
    <dsp:sp modelId="{2EB34E4E-E3E8-46CB-9DB9-A1BFD26BA306}">
      <dsp:nvSpPr>
        <dsp:cNvPr id="0" name=""/>
        <dsp:cNvSpPr/>
      </dsp:nvSpPr>
      <dsp:spPr>
        <a:xfrm rot="21256896">
          <a:off x="1540950" y="1550065"/>
          <a:ext cx="657623" cy="42760"/>
        </a:xfrm>
        <a:custGeom>
          <a:avLst/>
          <a:gdLst/>
          <a:ahLst/>
          <a:cxnLst/>
          <a:rect l="0" t="0" r="0" b="0"/>
          <a:pathLst>
            <a:path>
              <a:moveTo>
                <a:pt x="0" y="21380"/>
              </a:moveTo>
              <a:lnTo>
                <a:pt x="657623" y="21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853321" y="1555005"/>
        <a:ext cx="32881" cy="32881"/>
      </dsp:txXfrm>
    </dsp:sp>
    <dsp:sp modelId="{FF20ABE3-7660-4B23-811B-C235B0A1D36E}">
      <dsp:nvSpPr>
        <dsp:cNvPr id="0" name=""/>
        <dsp:cNvSpPr/>
      </dsp:nvSpPr>
      <dsp:spPr>
        <a:xfrm>
          <a:off x="2196937" y="1255248"/>
          <a:ext cx="3577705" cy="56686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Controlled reentry</a:t>
          </a:r>
          <a:endParaRPr lang="en-US" sz="1200" kern="1200" dirty="0">
            <a:solidFill>
              <a:schemeClr val="tx1"/>
            </a:solidFill>
          </a:endParaRPr>
        </a:p>
      </dsp:txBody>
      <dsp:txXfrm>
        <a:off x="2213540" y="1271851"/>
        <a:ext cx="3544499" cy="533663"/>
      </dsp:txXfrm>
    </dsp:sp>
    <dsp:sp modelId="{BDF9893E-A14F-4899-A864-86A704F37036}">
      <dsp:nvSpPr>
        <dsp:cNvPr id="0" name=""/>
        <dsp:cNvSpPr/>
      </dsp:nvSpPr>
      <dsp:spPr>
        <a:xfrm rot="19503572">
          <a:off x="5710332" y="1312968"/>
          <a:ext cx="713553" cy="42760"/>
        </a:xfrm>
        <a:custGeom>
          <a:avLst/>
          <a:gdLst/>
          <a:ahLst/>
          <a:cxnLst/>
          <a:rect l="0" t="0" r="0" b="0"/>
          <a:pathLst>
            <a:path>
              <a:moveTo>
                <a:pt x="0" y="21380"/>
              </a:moveTo>
              <a:lnTo>
                <a:pt x="713553" y="21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9270" y="1316509"/>
        <a:ext cx="35677" cy="35677"/>
      </dsp:txXfrm>
    </dsp:sp>
    <dsp:sp modelId="{D8514A69-22BC-469C-B103-4294A82EBEC7}">
      <dsp:nvSpPr>
        <dsp:cNvPr id="0" name=""/>
        <dsp:cNvSpPr/>
      </dsp:nvSpPr>
      <dsp:spPr>
        <a:xfrm>
          <a:off x="6359576" y="744367"/>
          <a:ext cx="1739219" cy="771293"/>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&gt; 370 km from foreign landmasses, &gt; 50 km from US and territories.</a:t>
          </a:r>
          <a:endParaRPr lang="en-US" sz="1300" kern="1200" dirty="0"/>
        </a:p>
      </dsp:txBody>
      <dsp:txXfrm>
        <a:off x="6382166" y="766957"/>
        <a:ext cx="1694039" cy="726113"/>
      </dsp:txXfrm>
    </dsp:sp>
    <dsp:sp modelId="{DAB50C73-2FAA-4167-A699-90CDBDB54EFA}">
      <dsp:nvSpPr>
        <dsp:cNvPr id="0" name=""/>
        <dsp:cNvSpPr/>
      </dsp:nvSpPr>
      <dsp:spPr>
        <a:xfrm rot="2356434">
          <a:off x="5689308" y="1756461"/>
          <a:ext cx="755602" cy="42760"/>
        </a:xfrm>
        <a:custGeom>
          <a:avLst/>
          <a:gdLst/>
          <a:ahLst/>
          <a:cxnLst/>
          <a:rect l="0" t="0" r="0" b="0"/>
          <a:pathLst>
            <a:path>
              <a:moveTo>
                <a:pt x="0" y="21380"/>
              </a:moveTo>
              <a:lnTo>
                <a:pt x="755602" y="21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8219" y="1758952"/>
        <a:ext cx="37780" cy="37780"/>
      </dsp:txXfrm>
    </dsp:sp>
    <dsp:sp modelId="{86017309-BBF2-48EB-A6DE-EA0ED1F08102}">
      <dsp:nvSpPr>
        <dsp:cNvPr id="0" name=""/>
        <dsp:cNvSpPr/>
      </dsp:nvSpPr>
      <dsp:spPr>
        <a:xfrm>
          <a:off x="6359576" y="1631354"/>
          <a:ext cx="1742875" cy="771293"/>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Risk uncontrolled x Probability of Failure of reentry burn &lt; 0.0001</a:t>
          </a:r>
        </a:p>
      </dsp:txBody>
      <dsp:txXfrm>
        <a:off x="6382166" y="1653944"/>
        <a:ext cx="1697695" cy="726113"/>
      </dsp:txXfrm>
    </dsp:sp>
    <dsp:sp modelId="{823B2F40-4DF5-4543-A75D-3EA38337F924}">
      <dsp:nvSpPr>
        <dsp:cNvPr id="0" name=""/>
        <dsp:cNvSpPr/>
      </dsp:nvSpPr>
      <dsp:spPr>
        <a:xfrm rot="2727443">
          <a:off x="1402060" y="1918294"/>
          <a:ext cx="941357" cy="42760"/>
        </a:xfrm>
        <a:custGeom>
          <a:avLst/>
          <a:gdLst/>
          <a:ahLst/>
          <a:cxnLst/>
          <a:rect l="0" t="0" r="0" b="0"/>
          <a:pathLst>
            <a:path>
              <a:moveTo>
                <a:pt x="0" y="21380"/>
              </a:moveTo>
              <a:lnTo>
                <a:pt x="941357" y="21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9205" y="1916141"/>
        <a:ext cx="47067" cy="47067"/>
      </dsp:txXfrm>
    </dsp:sp>
    <dsp:sp modelId="{68205427-F99E-4467-84A8-EE4E0A204073}">
      <dsp:nvSpPr>
        <dsp:cNvPr id="0" name=""/>
        <dsp:cNvSpPr/>
      </dsp:nvSpPr>
      <dsp:spPr>
        <a:xfrm>
          <a:off x="2202891" y="1863074"/>
          <a:ext cx="3504849" cy="824134"/>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Long-term reentry: &lt; 7 m</a:t>
          </a:r>
          <a:r>
            <a:rPr lang="en-US" sz="2000" kern="1200" baseline="30000" dirty="0">
              <a:solidFill>
                <a:schemeClr val="tx1"/>
              </a:solidFill>
            </a:rPr>
            <a:t>2</a:t>
          </a:r>
          <a:r>
            <a:rPr lang="en-US" sz="2000" kern="1200" dirty="0">
              <a:solidFill>
                <a:schemeClr val="tx1"/>
              </a:solidFill>
            </a:rPr>
            <a:t> DCA or 0.0001 risk of human casualty</a:t>
          </a:r>
        </a:p>
      </dsp:txBody>
      <dsp:txXfrm>
        <a:off x="2227029" y="1887212"/>
        <a:ext cx="3456573" cy="7758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1424" y="151409"/>
          <a:ext cx="2845241" cy="259223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4.8-1: Special classes:</a:t>
          </a:r>
        </a:p>
        <a:p>
          <a:pPr marL="0" lvl="0" indent="0" algn="l" defTabSz="800100">
            <a:lnSpc>
              <a:spcPct val="90000"/>
            </a:lnSpc>
            <a:spcBef>
              <a:spcPct val="0"/>
            </a:spcBef>
            <a:spcAft>
              <a:spcPct val="35000"/>
            </a:spcAft>
            <a:buNone/>
          </a:pPr>
          <a:r>
            <a:rPr lang="en-US" sz="1800" kern="1200" dirty="0">
              <a:solidFill>
                <a:schemeClr val="tx1"/>
              </a:solidFill>
            </a:rPr>
            <a:t>- Large constellations</a:t>
          </a:r>
        </a:p>
        <a:p>
          <a:pPr marL="0" lvl="0" indent="0" algn="l" defTabSz="800100">
            <a:lnSpc>
              <a:spcPct val="90000"/>
            </a:lnSpc>
            <a:spcBef>
              <a:spcPct val="0"/>
            </a:spcBef>
            <a:spcAft>
              <a:spcPct val="35000"/>
            </a:spcAft>
            <a:buNone/>
          </a:pPr>
          <a:r>
            <a:rPr lang="en-US" sz="1800" kern="1200" dirty="0">
              <a:solidFill>
                <a:schemeClr val="tx1"/>
              </a:solidFill>
            </a:rPr>
            <a:t>- Rendezvous, proximity operations, and satellite servicing</a:t>
          </a:r>
        </a:p>
        <a:p>
          <a:pPr marL="0" lvl="0" indent="0" algn="l" defTabSz="800100">
            <a:lnSpc>
              <a:spcPct val="90000"/>
            </a:lnSpc>
            <a:spcBef>
              <a:spcPct val="0"/>
            </a:spcBef>
            <a:spcAft>
              <a:spcPct val="35000"/>
            </a:spcAft>
            <a:buNone/>
          </a:pPr>
          <a:r>
            <a:rPr lang="en-US" sz="1800" kern="1200" dirty="0">
              <a:solidFill>
                <a:schemeClr val="tx1"/>
              </a:solidFill>
            </a:rPr>
            <a:t>- Active debris removal</a:t>
          </a:r>
        </a:p>
        <a:p>
          <a:pPr marL="0" lvl="0" indent="0" algn="l" defTabSz="800100">
            <a:lnSpc>
              <a:spcPct val="90000"/>
            </a:lnSpc>
            <a:spcBef>
              <a:spcPct val="0"/>
            </a:spcBef>
            <a:spcAft>
              <a:spcPct val="35000"/>
            </a:spcAft>
            <a:buNone/>
          </a:pPr>
          <a:r>
            <a:rPr lang="en-US" sz="1800" kern="1200" dirty="0">
              <a:solidFill>
                <a:schemeClr val="tx1"/>
              </a:solidFill>
            </a:rPr>
            <a:t>- Tethers</a:t>
          </a:r>
        </a:p>
        <a:p>
          <a:pPr marL="0" lvl="0" indent="0" algn="l" defTabSz="800100">
            <a:lnSpc>
              <a:spcPct val="90000"/>
            </a:lnSpc>
            <a:spcBef>
              <a:spcPct val="0"/>
            </a:spcBef>
            <a:spcAft>
              <a:spcPct val="35000"/>
            </a:spcAft>
            <a:buNone/>
          </a:pPr>
          <a:r>
            <a:rPr lang="en-US" sz="1800" kern="1200" dirty="0">
              <a:solidFill>
                <a:schemeClr val="tx1"/>
              </a:solidFill>
            </a:rPr>
            <a:t>- Small satellites</a:t>
          </a:r>
        </a:p>
      </dsp:txBody>
      <dsp:txXfrm>
        <a:off x="77348" y="227333"/>
        <a:ext cx="2693393" cy="2440391"/>
      </dsp:txXfrm>
    </dsp:sp>
    <dsp:sp modelId="{FDAB326D-B143-4C71-8E88-2A52DF22282A}">
      <dsp:nvSpPr>
        <dsp:cNvPr id="0" name=""/>
        <dsp:cNvSpPr/>
      </dsp:nvSpPr>
      <dsp:spPr>
        <a:xfrm rot="17718874">
          <a:off x="2489102" y="864610"/>
          <a:ext cx="1249323" cy="36482"/>
        </a:xfrm>
        <a:custGeom>
          <a:avLst/>
          <a:gdLst/>
          <a:ahLst/>
          <a:cxnLst/>
          <a:rect l="0" t="0" r="0" b="0"/>
          <a:pathLst>
            <a:path>
              <a:moveTo>
                <a:pt x="0" y="18241"/>
              </a:moveTo>
              <a:lnTo>
                <a:pt x="1249323" y="18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82530" y="851618"/>
        <a:ext cx="62466" cy="62466"/>
      </dsp:txXfrm>
    </dsp:sp>
    <dsp:sp modelId="{168236E3-2D93-4A09-BC80-E6CDA587E173}">
      <dsp:nvSpPr>
        <dsp:cNvPr id="0" name=""/>
        <dsp:cNvSpPr/>
      </dsp:nvSpPr>
      <dsp:spPr>
        <a:xfrm>
          <a:off x="3380861" y="38263"/>
          <a:ext cx="3009439" cy="55981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Requirements 4.3-4.7</a:t>
          </a:r>
        </a:p>
      </dsp:txBody>
      <dsp:txXfrm>
        <a:off x="3397258" y="54660"/>
        <a:ext cx="2976645" cy="527025"/>
      </dsp:txXfrm>
    </dsp:sp>
    <dsp:sp modelId="{2EB34E4E-E3E8-46CB-9DB9-A1BFD26BA306}">
      <dsp:nvSpPr>
        <dsp:cNvPr id="0" name=""/>
        <dsp:cNvSpPr/>
      </dsp:nvSpPr>
      <dsp:spPr>
        <a:xfrm rot="20815113">
          <a:off x="2839142" y="1363668"/>
          <a:ext cx="579841" cy="36482"/>
        </a:xfrm>
        <a:custGeom>
          <a:avLst/>
          <a:gdLst/>
          <a:ahLst/>
          <a:cxnLst/>
          <a:rect l="0" t="0" r="0" b="0"/>
          <a:pathLst>
            <a:path>
              <a:moveTo>
                <a:pt x="0" y="18241"/>
              </a:moveTo>
              <a:lnTo>
                <a:pt x="579841" y="18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114567" y="1367414"/>
        <a:ext cx="28992" cy="28992"/>
      </dsp:txXfrm>
    </dsp:sp>
    <dsp:sp modelId="{FF20ABE3-7660-4B23-811B-C235B0A1D36E}">
      <dsp:nvSpPr>
        <dsp:cNvPr id="0" name=""/>
        <dsp:cNvSpPr/>
      </dsp:nvSpPr>
      <dsp:spPr>
        <a:xfrm>
          <a:off x="3411460" y="765249"/>
          <a:ext cx="3052436" cy="11020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Objective 5 of 2019 ODMSP (see next chart)</a:t>
          </a:r>
        </a:p>
      </dsp:txBody>
      <dsp:txXfrm>
        <a:off x="3443739" y="797528"/>
        <a:ext cx="2987878" cy="1037524"/>
      </dsp:txXfrm>
    </dsp:sp>
    <dsp:sp modelId="{823B2F40-4DF5-4543-A75D-3EA38337F924}">
      <dsp:nvSpPr>
        <dsp:cNvPr id="0" name=""/>
        <dsp:cNvSpPr/>
      </dsp:nvSpPr>
      <dsp:spPr>
        <a:xfrm rot="3448488">
          <a:off x="2589987" y="1897394"/>
          <a:ext cx="1110369" cy="36482"/>
        </a:xfrm>
        <a:custGeom>
          <a:avLst/>
          <a:gdLst/>
          <a:ahLst/>
          <a:cxnLst/>
          <a:rect l="0" t="0" r="0" b="0"/>
          <a:pathLst>
            <a:path>
              <a:moveTo>
                <a:pt x="0" y="18241"/>
              </a:moveTo>
              <a:lnTo>
                <a:pt x="1110369" y="18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7413" y="1887877"/>
        <a:ext cx="55518" cy="55518"/>
      </dsp:txXfrm>
    </dsp:sp>
    <dsp:sp modelId="{68205427-F99E-4467-84A8-EE4E0A204073}">
      <dsp:nvSpPr>
        <dsp:cNvPr id="0" name=""/>
        <dsp:cNvSpPr/>
      </dsp:nvSpPr>
      <dsp:spPr>
        <a:xfrm>
          <a:off x="3443679" y="2032174"/>
          <a:ext cx="2880263" cy="703137"/>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Other</a:t>
          </a:r>
        </a:p>
      </dsp:txBody>
      <dsp:txXfrm>
        <a:off x="3464273" y="2052768"/>
        <a:ext cx="2839075" cy="661949"/>
      </dsp:txXfrm>
    </dsp:sp>
    <dsp:sp modelId="{5986AFC4-6778-4ADB-AE8D-B48FE47AD78E}">
      <dsp:nvSpPr>
        <dsp:cNvPr id="0" name=""/>
        <dsp:cNvSpPr/>
      </dsp:nvSpPr>
      <dsp:spPr>
        <a:xfrm rot="19232076">
          <a:off x="6255865" y="2175712"/>
          <a:ext cx="597186" cy="36482"/>
        </a:xfrm>
        <a:custGeom>
          <a:avLst/>
          <a:gdLst/>
          <a:ahLst/>
          <a:cxnLst/>
          <a:rect l="0" t="0" r="0" b="0"/>
          <a:pathLst>
            <a:path>
              <a:moveTo>
                <a:pt x="0" y="18241"/>
              </a:moveTo>
              <a:lnTo>
                <a:pt x="597186" y="18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39529" y="2179024"/>
        <a:ext cx="29859" cy="29859"/>
      </dsp:txXfrm>
    </dsp:sp>
    <dsp:sp modelId="{8A438A38-E0BD-4B5E-8875-91FAA4496B62}">
      <dsp:nvSpPr>
        <dsp:cNvPr id="0" name=""/>
        <dsp:cNvSpPr/>
      </dsp:nvSpPr>
      <dsp:spPr>
        <a:xfrm>
          <a:off x="6784975" y="1675137"/>
          <a:ext cx="1316108" cy="658054"/>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Small </a:t>
          </a:r>
          <a:r>
            <a:rPr lang="en-US" sz="1400" kern="1200" dirty="0" err="1">
              <a:solidFill>
                <a:schemeClr val="tx1"/>
              </a:solidFill>
            </a:rPr>
            <a:t>sats</a:t>
          </a:r>
          <a:r>
            <a:rPr lang="en-US" sz="1400" kern="1200" dirty="0">
              <a:solidFill>
                <a:schemeClr val="tx1"/>
              </a:solidFill>
            </a:rPr>
            <a:t> &lt; 1U as operational debris</a:t>
          </a:r>
        </a:p>
      </dsp:txBody>
      <dsp:txXfrm>
        <a:off x="6804249" y="1694411"/>
        <a:ext cx="1277560" cy="619506"/>
      </dsp:txXfrm>
    </dsp:sp>
    <dsp:sp modelId="{8CB0F7B3-A7C8-48A1-88E0-2E975CF9E1C7}">
      <dsp:nvSpPr>
        <dsp:cNvPr id="0" name=""/>
        <dsp:cNvSpPr/>
      </dsp:nvSpPr>
      <dsp:spPr>
        <a:xfrm rot="2357252">
          <a:off x="6256625" y="2554093"/>
          <a:ext cx="595666" cy="36482"/>
        </a:xfrm>
        <a:custGeom>
          <a:avLst/>
          <a:gdLst/>
          <a:ahLst/>
          <a:cxnLst/>
          <a:rect l="0" t="0" r="0" b="0"/>
          <a:pathLst>
            <a:path>
              <a:moveTo>
                <a:pt x="0" y="18241"/>
              </a:moveTo>
              <a:lnTo>
                <a:pt x="595666" y="182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39567" y="2557443"/>
        <a:ext cx="29783" cy="29783"/>
      </dsp:txXfrm>
    </dsp:sp>
    <dsp:sp modelId="{2A965BE5-D822-47B9-810D-2A65581B4C08}">
      <dsp:nvSpPr>
        <dsp:cNvPr id="0" name=""/>
        <dsp:cNvSpPr/>
      </dsp:nvSpPr>
      <dsp:spPr>
        <a:xfrm>
          <a:off x="6784975" y="2431899"/>
          <a:ext cx="1316108" cy="658054"/>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Tether systems</a:t>
          </a:r>
        </a:p>
      </dsp:txBody>
      <dsp:txXfrm>
        <a:off x="6804249" y="2451173"/>
        <a:ext cx="1277560" cy="619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4489" y="1660038"/>
          <a:ext cx="1167085" cy="145507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2019 ODMSP Objective 5: Special cases</a:t>
          </a:r>
        </a:p>
      </dsp:txBody>
      <dsp:txXfrm>
        <a:off x="38672" y="1694221"/>
        <a:ext cx="1098719" cy="1386713"/>
      </dsp:txXfrm>
    </dsp:sp>
    <dsp:sp modelId="{FDAB326D-B143-4C71-8E88-2A52DF22282A}">
      <dsp:nvSpPr>
        <dsp:cNvPr id="0" name=""/>
        <dsp:cNvSpPr/>
      </dsp:nvSpPr>
      <dsp:spPr>
        <a:xfrm rot="16964668">
          <a:off x="487935" y="1523224"/>
          <a:ext cx="1754278" cy="17648"/>
        </a:xfrm>
        <a:custGeom>
          <a:avLst/>
          <a:gdLst/>
          <a:ahLst/>
          <a:cxnLst/>
          <a:rect l="0" t="0" r="0" b="0"/>
          <a:pathLst>
            <a:path>
              <a:moveTo>
                <a:pt x="0" y="8824"/>
              </a:moveTo>
              <a:lnTo>
                <a:pt x="1754278" y="8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endParaRPr>
        </a:p>
      </dsp:txBody>
      <dsp:txXfrm>
        <a:off x="1321217" y="1488192"/>
        <a:ext cx="87713" cy="87713"/>
      </dsp:txXfrm>
    </dsp:sp>
    <dsp:sp modelId="{168236E3-2D93-4A09-BC80-E6CDA587E173}">
      <dsp:nvSpPr>
        <dsp:cNvPr id="0" name=""/>
        <dsp:cNvSpPr/>
      </dsp:nvSpPr>
      <dsp:spPr>
        <a:xfrm>
          <a:off x="1558574" y="341159"/>
          <a:ext cx="6678416" cy="670720"/>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Large constellations: disposal reliability 0.90 with goal of 0.99 or better.</a:t>
          </a:r>
        </a:p>
      </dsp:txBody>
      <dsp:txXfrm>
        <a:off x="1578219" y="360804"/>
        <a:ext cx="6639126" cy="631430"/>
      </dsp:txXfrm>
    </dsp:sp>
    <dsp:sp modelId="{9D9FB366-E948-48AF-8D83-4A6424F853E7}">
      <dsp:nvSpPr>
        <dsp:cNvPr id="0" name=""/>
        <dsp:cNvSpPr/>
      </dsp:nvSpPr>
      <dsp:spPr>
        <a:xfrm rot="3842974">
          <a:off x="951389" y="2730785"/>
          <a:ext cx="783010" cy="17648"/>
        </a:xfrm>
        <a:custGeom>
          <a:avLst/>
          <a:gdLst/>
          <a:ahLst/>
          <a:cxnLst/>
          <a:rect l="0" t="0" r="0" b="0"/>
          <a:pathLst>
            <a:path>
              <a:moveTo>
                <a:pt x="0" y="8824"/>
              </a:moveTo>
              <a:lnTo>
                <a:pt x="783010" y="8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3319" y="2720034"/>
        <a:ext cx="39150" cy="39150"/>
      </dsp:txXfrm>
    </dsp:sp>
    <dsp:sp modelId="{CE803BB0-A922-47B5-8576-6709FB561FC5}">
      <dsp:nvSpPr>
        <dsp:cNvPr id="0" name=""/>
        <dsp:cNvSpPr/>
      </dsp:nvSpPr>
      <dsp:spPr>
        <a:xfrm>
          <a:off x="1514215" y="2649337"/>
          <a:ext cx="6339209" cy="884606"/>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Active Debris Removal: avoid fragmentation of target debris, and limit probability of collision and explosion</a:t>
          </a:r>
        </a:p>
      </dsp:txBody>
      <dsp:txXfrm>
        <a:off x="1540124" y="2675246"/>
        <a:ext cx="6287391" cy="832788"/>
      </dsp:txXfrm>
    </dsp:sp>
    <dsp:sp modelId="{2EB34E4E-E3E8-46CB-9DB9-A1BFD26BA306}">
      <dsp:nvSpPr>
        <dsp:cNvPr id="0" name=""/>
        <dsp:cNvSpPr/>
      </dsp:nvSpPr>
      <dsp:spPr>
        <a:xfrm rot="17489573">
          <a:off x="850499" y="1907255"/>
          <a:ext cx="1013471" cy="17648"/>
        </a:xfrm>
        <a:custGeom>
          <a:avLst/>
          <a:gdLst/>
          <a:ahLst/>
          <a:cxnLst/>
          <a:rect l="0" t="0" r="0" b="0"/>
          <a:pathLst>
            <a:path>
              <a:moveTo>
                <a:pt x="0" y="8824"/>
              </a:moveTo>
              <a:lnTo>
                <a:pt x="1013471" y="8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31898" y="1890743"/>
        <a:ext cx="50673" cy="50673"/>
      </dsp:txXfrm>
    </dsp:sp>
    <dsp:sp modelId="{FF20ABE3-7660-4B23-811B-C235B0A1D36E}">
      <dsp:nvSpPr>
        <dsp:cNvPr id="0" name=""/>
        <dsp:cNvSpPr/>
      </dsp:nvSpPr>
      <dsp:spPr>
        <a:xfrm>
          <a:off x="1542896" y="1137955"/>
          <a:ext cx="6512550" cy="613250"/>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Small satellites: &lt; 25 years disposal, &lt; 100 object years</a:t>
          </a:r>
        </a:p>
      </dsp:txBody>
      <dsp:txXfrm>
        <a:off x="1560857" y="1155916"/>
        <a:ext cx="6476628" cy="577328"/>
      </dsp:txXfrm>
    </dsp:sp>
    <dsp:sp modelId="{823B2F40-4DF5-4543-A75D-3EA38337F924}">
      <dsp:nvSpPr>
        <dsp:cNvPr id="0" name=""/>
        <dsp:cNvSpPr/>
      </dsp:nvSpPr>
      <dsp:spPr>
        <a:xfrm rot="20055119">
          <a:off x="1151890" y="2292630"/>
          <a:ext cx="396508" cy="17648"/>
        </a:xfrm>
        <a:custGeom>
          <a:avLst/>
          <a:gdLst/>
          <a:ahLst/>
          <a:cxnLst/>
          <a:rect l="0" t="0" r="0" b="0"/>
          <a:pathLst>
            <a:path>
              <a:moveTo>
                <a:pt x="0" y="8824"/>
              </a:moveTo>
              <a:lnTo>
                <a:pt x="396508" y="8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0232" y="2291541"/>
        <a:ext cx="19825" cy="19825"/>
      </dsp:txXfrm>
    </dsp:sp>
    <dsp:sp modelId="{68205427-F99E-4467-84A8-EE4E0A204073}">
      <dsp:nvSpPr>
        <dsp:cNvPr id="0" name=""/>
        <dsp:cNvSpPr/>
      </dsp:nvSpPr>
      <dsp:spPr>
        <a:xfrm>
          <a:off x="1528715" y="1880138"/>
          <a:ext cx="6669066" cy="6703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Rendezvous, proximity operations, and satellite servicing: limit collision and explosion risk resulting from operations</a:t>
          </a:r>
        </a:p>
      </dsp:txBody>
      <dsp:txXfrm>
        <a:off x="1548350" y="1899773"/>
        <a:ext cx="6629796" cy="631112"/>
      </dsp:txXfrm>
    </dsp:sp>
    <dsp:sp modelId="{BFAEFF5C-0610-4475-B3E3-DF38D04A0F95}">
      <dsp:nvSpPr>
        <dsp:cNvPr id="0" name=""/>
        <dsp:cNvSpPr/>
      </dsp:nvSpPr>
      <dsp:spPr>
        <a:xfrm rot="4548932">
          <a:off x="588002" y="3128176"/>
          <a:ext cx="1545978" cy="17648"/>
        </a:xfrm>
        <a:custGeom>
          <a:avLst/>
          <a:gdLst/>
          <a:ahLst/>
          <a:cxnLst/>
          <a:rect l="0" t="0" r="0" b="0"/>
          <a:pathLst>
            <a:path>
              <a:moveTo>
                <a:pt x="0" y="8824"/>
              </a:moveTo>
              <a:lnTo>
                <a:pt x="1545978" y="8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2342" y="3098351"/>
        <a:ext cx="77298" cy="77298"/>
      </dsp:txXfrm>
    </dsp:sp>
    <dsp:sp modelId="{E8308D68-80CB-4723-B24D-42470C8476DE}">
      <dsp:nvSpPr>
        <dsp:cNvPr id="0" name=""/>
        <dsp:cNvSpPr/>
      </dsp:nvSpPr>
      <dsp:spPr>
        <a:xfrm>
          <a:off x="1550408" y="3651949"/>
          <a:ext cx="6137083" cy="468946"/>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Tether systems: analyze for collision risk</a:t>
          </a:r>
        </a:p>
      </dsp:txBody>
      <dsp:txXfrm>
        <a:off x="1564143" y="3665684"/>
        <a:ext cx="6109613" cy="44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6036-C93C-4F67-B09A-D8FE17FE547E}">
      <dsp:nvSpPr>
        <dsp:cNvPr id="0" name=""/>
        <dsp:cNvSpPr/>
      </dsp:nvSpPr>
      <dsp:spPr>
        <a:xfrm>
          <a:off x="442773" y="1279751"/>
          <a:ext cx="1926381" cy="1206084"/>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Office of Safety &amp; Mission Assurance (OSMA)</a:t>
          </a:r>
        </a:p>
      </dsp:txBody>
      <dsp:txXfrm>
        <a:off x="478098" y="1315076"/>
        <a:ext cx="1855731" cy="1135434"/>
      </dsp:txXfrm>
    </dsp:sp>
    <dsp:sp modelId="{F62A9C6D-9C9D-460E-BDC3-76E1D8BBC3F7}">
      <dsp:nvSpPr>
        <dsp:cNvPr id="0" name=""/>
        <dsp:cNvSpPr/>
      </dsp:nvSpPr>
      <dsp:spPr>
        <a:xfrm rot="10810103">
          <a:off x="2516450" y="1663497"/>
          <a:ext cx="1255242" cy="334408"/>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16772" y="1730526"/>
        <a:ext cx="1154920" cy="200644"/>
      </dsp:txXfrm>
    </dsp:sp>
    <dsp:sp modelId="{3E34D055-D90D-4F95-8BF7-AE3F218B4D50}">
      <dsp:nvSpPr>
        <dsp:cNvPr id="0" name=""/>
        <dsp:cNvSpPr/>
      </dsp:nvSpPr>
      <dsp:spPr>
        <a:xfrm>
          <a:off x="3932156" y="1329782"/>
          <a:ext cx="2163843" cy="1127231"/>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Program Executive</a:t>
          </a:r>
        </a:p>
      </dsp:txBody>
      <dsp:txXfrm>
        <a:off x="3965171" y="1362797"/>
        <a:ext cx="2097813" cy="106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4C986-3787-47C9-A062-A36738DAF286}">
      <dsp:nvSpPr>
        <dsp:cNvPr id="0" name=""/>
        <dsp:cNvSpPr/>
      </dsp:nvSpPr>
      <dsp:spPr>
        <a:xfrm>
          <a:off x="2274" y="612411"/>
          <a:ext cx="2659875" cy="948607"/>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4.3-1: Debris released in LEO (&gt; 1mm)</a:t>
          </a:r>
        </a:p>
      </dsp:txBody>
      <dsp:txXfrm>
        <a:off x="30058" y="640195"/>
        <a:ext cx="2604307" cy="893039"/>
      </dsp:txXfrm>
    </dsp:sp>
    <dsp:sp modelId="{64D43A02-24FA-43D8-8061-A431E0EC94C9}">
      <dsp:nvSpPr>
        <dsp:cNvPr id="0" name=""/>
        <dsp:cNvSpPr/>
      </dsp:nvSpPr>
      <dsp:spPr>
        <a:xfrm rot="20549312">
          <a:off x="2640055" y="912980"/>
          <a:ext cx="953525" cy="60556"/>
        </a:xfrm>
        <a:custGeom>
          <a:avLst/>
          <a:gdLst/>
          <a:ahLst/>
          <a:cxnLst/>
          <a:rect l="0" t="0" r="0" b="0"/>
          <a:pathLst>
            <a:path>
              <a:moveTo>
                <a:pt x="0" y="30278"/>
              </a:moveTo>
              <a:lnTo>
                <a:pt x="953525" y="30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2979" y="919420"/>
        <a:ext cx="47676" cy="47676"/>
      </dsp:txXfrm>
    </dsp:sp>
    <dsp:sp modelId="{58AECFEE-47FB-46D0-9330-631A35A4DD83}">
      <dsp:nvSpPr>
        <dsp:cNvPr id="0" name=""/>
        <dsp:cNvSpPr/>
      </dsp:nvSpPr>
      <dsp:spPr>
        <a:xfrm>
          <a:off x="3571485" y="606915"/>
          <a:ext cx="4120609" cy="385774"/>
        </a:xfrm>
        <a:prstGeom prst="roundRect">
          <a:avLst>
            <a:gd name="adj" fmla="val 100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Less than 25 years after release</a:t>
          </a:r>
        </a:p>
      </dsp:txBody>
      <dsp:txXfrm>
        <a:off x="3582784" y="618214"/>
        <a:ext cx="4098011" cy="363176"/>
      </dsp:txXfrm>
    </dsp:sp>
    <dsp:sp modelId="{320D78B5-8411-4BA1-94AA-26E71A2E052C}">
      <dsp:nvSpPr>
        <dsp:cNvPr id="0" name=""/>
        <dsp:cNvSpPr/>
      </dsp:nvSpPr>
      <dsp:spPr>
        <a:xfrm rot="1020434">
          <a:off x="2641356" y="1195505"/>
          <a:ext cx="950921" cy="60556"/>
        </a:xfrm>
        <a:custGeom>
          <a:avLst/>
          <a:gdLst/>
          <a:ahLst/>
          <a:cxnLst/>
          <a:rect l="0" t="0" r="0" b="0"/>
          <a:pathLst>
            <a:path>
              <a:moveTo>
                <a:pt x="0" y="30278"/>
              </a:moveTo>
              <a:lnTo>
                <a:pt x="950921" y="30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3044" y="1202010"/>
        <a:ext cx="47546" cy="47546"/>
      </dsp:txXfrm>
    </dsp:sp>
    <dsp:sp modelId="{B615B95E-6F9D-49B5-9C65-F3A2E352FAE1}">
      <dsp:nvSpPr>
        <dsp:cNvPr id="0" name=""/>
        <dsp:cNvSpPr/>
      </dsp:nvSpPr>
      <dsp:spPr>
        <a:xfrm>
          <a:off x="3571485" y="1163190"/>
          <a:ext cx="4127565" cy="403324"/>
        </a:xfrm>
        <a:prstGeom prst="roundRect">
          <a:avLst>
            <a:gd name="adj" fmla="val 100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Total object-time &lt; 100 years</a:t>
          </a:r>
        </a:p>
      </dsp:txBody>
      <dsp:txXfrm>
        <a:off x="3583298" y="1175003"/>
        <a:ext cx="4103939" cy="379698"/>
      </dsp:txXfrm>
    </dsp:sp>
    <dsp:sp modelId="{0B38ECD2-5143-45FF-908E-F59F2EBA0D5F}">
      <dsp:nvSpPr>
        <dsp:cNvPr id="0" name=""/>
        <dsp:cNvSpPr/>
      </dsp:nvSpPr>
      <dsp:spPr>
        <a:xfrm>
          <a:off x="0" y="1854075"/>
          <a:ext cx="2640369" cy="843374"/>
        </a:xfrm>
        <a:prstGeom prst="roundRect">
          <a:avLst>
            <a:gd name="adj" fmla="val 100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4.3-2: Debris released in GEO (&gt; 5mm)</a:t>
          </a:r>
        </a:p>
      </dsp:txBody>
      <dsp:txXfrm>
        <a:off x="24702" y="1878777"/>
        <a:ext cx="2590965" cy="793970"/>
      </dsp:txXfrm>
    </dsp:sp>
    <dsp:sp modelId="{F2E09A0A-CFFD-4914-BD51-87148C241687}">
      <dsp:nvSpPr>
        <dsp:cNvPr id="0" name=""/>
        <dsp:cNvSpPr/>
      </dsp:nvSpPr>
      <dsp:spPr>
        <a:xfrm rot="21560746">
          <a:off x="2640338" y="2240039"/>
          <a:ext cx="953661" cy="60556"/>
        </a:xfrm>
        <a:custGeom>
          <a:avLst/>
          <a:gdLst/>
          <a:ahLst/>
          <a:cxnLst/>
          <a:rect l="0" t="0" r="0" b="0"/>
          <a:pathLst>
            <a:path>
              <a:moveTo>
                <a:pt x="0" y="30278"/>
              </a:moveTo>
              <a:lnTo>
                <a:pt x="953661" y="30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3327" y="2246476"/>
        <a:ext cx="47683" cy="47683"/>
      </dsp:txXfrm>
    </dsp:sp>
    <dsp:sp modelId="{F72FF3D9-417A-4291-85A2-728FF70F7B82}">
      <dsp:nvSpPr>
        <dsp:cNvPr id="0" name=""/>
        <dsp:cNvSpPr/>
      </dsp:nvSpPr>
      <dsp:spPr>
        <a:xfrm>
          <a:off x="3593968" y="1747506"/>
          <a:ext cx="3899004" cy="1034733"/>
        </a:xfrm>
        <a:prstGeom prst="roundRect">
          <a:avLst>
            <a:gd name="adj" fmla="val 100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Stay away from GEO for at least 100 years</a:t>
          </a:r>
        </a:p>
      </dsp:txBody>
      <dsp:txXfrm>
        <a:off x="3624274" y="1777812"/>
        <a:ext cx="3838392" cy="974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012C-9B4A-443A-ACB2-5D199C704AC7}">
      <dsp:nvSpPr>
        <dsp:cNvPr id="0" name=""/>
        <dsp:cNvSpPr/>
      </dsp:nvSpPr>
      <dsp:spPr>
        <a:xfrm>
          <a:off x="0" y="325317"/>
          <a:ext cx="1733607" cy="866803"/>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rPr>
            <a:t>4.4-1: Avoid accidental explosions during operations</a:t>
          </a:r>
        </a:p>
      </dsp:txBody>
      <dsp:txXfrm>
        <a:off x="25388" y="350705"/>
        <a:ext cx="1682831" cy="816027"/>
      </dsp:txXfrm>
    </dsp:sp>
    <dsp:sp modelId="{F92EA833-1881-427A-A082-B65B86A11D4C}">
      <dsp:nvSpPr>
        <dsp:cNvPr id="0" name=""/>
        <dsp:cNvSpPr/>
      </dsp:nvSpPr>
      <dsp:spPr>
        <a:xfrm rot="21522963">
          <a:off x="1733549" y="701442"/>
          <a:ext cx="460341" cy="104238"/>
        </a:xfrm>
        <a:custGeom>
          <a:avLst/>
          <a:gdLst/>
          <a:ahLst/>
          <a:cxnLst/>
          <a:rect l="0" t="0" r="0" b="0"/>
          <a:pathLst>
            <a:path>
              <a:moveTo>
                <a:pt x="0" y="52119"/>
              </a:moveTo>
              <a:lnTo>
                <a:pt x="460341" y="52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952211" y="742052"/>
        <a:ext cx="23017" cy="23017"/>
      </dsp:txXfrm>
    </dsp:sp>
    <dsp:sp modelId="{976C64A1-8C15-470E-A92C-08D8947AE2E2}">
      <dsp:nvSpPr>
        <dsp:cNvPr id="0" name=""/>
        <dsp:cNvSpPr/>
      </dsp:nvSpPr>
      <dsp:spPr>
        <a:xfrm>
          <a:off x="2193833" y="315002"/>
          <a:ext cx="1583615" cy="866803"/>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Limit probability of explosion to </a:t>
          </a:r>
          <a:br>
            <a:rPr lang="en-US" sz="1500" kern="1200" dirty="0">
              <a:solidFill>
                <a:schemeClr val="tx1"/>
              </a:solidFill>
            </a:rPr>
          </a:br>
          <a:r>
            <a:rPr lang="en-US" sz="1500" kern="1200" dirty="0">
              <a:solidFill>
                <a:schemeClr val="tx1"/>
              </a:solidFill>
            </a:rPr>
            <a:t>&lt; 0.001</a:t>
          </a:r>
        </a:p>
      </dsp:txBody>
      <dsp:txXfrm>
        <a:off x="2219221" y="340390"/>
        <a:ext cx="1532839" cy="816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012C-9B4A-443A-ACB2-5D199C704AC7}">
      <dsp:nvSpPr>
        <dsp:cNvPr id="0" name=""/>
        <dsp:cNvSpPr/>
      </dsp:nvSpPr>
      <dsp:spPr>
        <a:xfrm>
          <a:off x="0" y="573141"/>
          <a:ext cx="1201543" cy="896982"/>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rPr>
            <a:t>4.4-2: Passivation at EOM (tanks, batteries)</a:t>
          </a:r>
        </a:p>
      </dsp:txBody>
      <dsp:txXfrm>
        <a:off x="26272" y="599413"/>
        <a:ext cx="1148999" cy="844438"/>
      </dsp:txXfrm>
    </dsp:sp>
    <dsp:sp modelId="{F92EA833-1881-427A-A082-B65B86A11D4C}">
      <dsp:nvSpPr>
        <dsp:cNvPr id="0" name=""/>
        <dsp:cNvSpPr/>
      </dsp:nvSpPr>
      <dsp:spPr>
        <a:xfrm rot="18755957">
          <a:off x="1084102" y="727451"/>
          <a:ext cx="726886" cy="53297"/>
        </a:xfrm>
        <a:custGeom>
          <a:avLst/>
          <a:gdLst/>
          <a:ahLst/>
          <a:cxnLst/>
          <a:rect l="0" t="0" r="0" b="0"/>
          <a:pathLst>
            <a:path>
              <a:moveTo>
                <a:pt x="0" y="26648"/>
              </a:moveTo>
              <a:lnTo>
                <a:pt x="726886" y="2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9373" y="735927"/>
        <a:ext cx="36344" cy="36344"/>
      </dsp:txXfrm>
    </dsp:sp>
    <dsp:sp modelId="{976C64A1-8C15-470E-A92C-08D8947AE2E2}">
      <dsp:nvSpPr>
        <dsp:cNvPr id="0" name=""/>
        <dsp:cNvSpPr/>
      </dsp:nvSpPr>
      <dsp:spPr>
        <a:xfrm>
          <a:off x="1693548" y="2537"/>
          <a:ext cx="2311252" cy="96805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(1) Deplete sources of stored energy and </a:t>
          </a:r>
          <a:r>
            <a:rPr lang="en-US" sz="1300" u="sng" kern="1200" dirty="0">
              <a:solidFill>
                <a:schemeClr val="tx1"/>
              </a:solidFill>
            </a:rPr>
            <a:t>disconnect</a:t>
          </a:r>
          <a:r>
            <a:rPr lang="en-US" sz="1300" u="none" kern="1200" dirty="0">
              <a:solidFill>
                <a:schemeClr val="tx1"/>
              </a:solidFill>
            </a:rPr>
            <a:t> energy</a:t>
          </a:r>
          <a:r>
            <a:rPr lang="en-US" sz="1300" kern="1200" dirty="0">
              <a:solidFill>
                <a:schemeClr val="tx1"/>
              </a:solidFill>
            </a:rPr>
            <a:t> generation sources, or</a:t>
          </a:r>
        </a:p>
      </dsp:txBody>
      <dsp:txXfrm>
        <a:off x="1721901" y="30890"/>
        <a:ext cx="2254546" cy="911353"/>
      </dsp:txXfrm>
    </dsp:sp>
    <dsp:sp modelId="{C2376655-C0ED-43C2-903B-C42916E11584}">
      <dsp:nvSpPr>
        <dsp:cNvPr id="0" name=""/>
        <dsp:cNvSpPr/>
      </dsp:nvSpPr>
      <dsp:spPr>
        <a:xfrm rot="2801458">
          <a:off x="1088906" y="1255953"/>
          <a:ext cx="717278" cy="53297"/>
        </a:xfrm>
        <a:custGeom>
          <a:avLst/>
          <a:gdLst/>
          <a:ahLst/>
          <a:cxnLst/>
          <a:rect l="0" t="0" r="0" b="0"/>
          <a:pathLst>
            <a:path>
              <a:moveTo>
                <a:pt x="0" y="26648"/>
              </a:moveTo>
              <a:lnTo>
                <a:pt x="717278" y="2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9613" y="1264669"/>
        <a:ext cx="35863" cy="35863"/>
      </dsp:txXfrm>
    </dsp:sp>
    <dsp:sp modelId="{9991E4B8-1B95-42D6-82C7-59B1E07DCE32}">
      <dsp:nvSpPr>
        <dsp:cNvPr id="0" name=""/>
        <dsp:cNvSpPr/>
      </dsp:nvSpPr>
      <dsp:spPr>
        <a:xfrm>
          <a:off x="1693548" y="1060712"/>
          <a:ext cx="2300006" cy="965716"/>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(2) Control to a level which cannot cause explosion</a:t>
          </a:r>
        </a:p>
      </dsp:txBody>
      <dsp:txXfrm>
        <a:off x="1721833" y="1088997"/>
        <a:ext cx="2243436" cy="909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012C-9B4A-443A-ACB2-5D199C704AC7}">
      <dsp:nvSpPr>
        <dsp:cNvPr id="0" name=""/>
        <dsp:cNvSpPr/>
      </dsp:nvSpPr>
      <dsp:spPr>
        <a:xfrm>
          <a:off x="0" y="188481"/>
          <a:ext cx="4550521" cy="1058957"/>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4.5-1: Probability of Collision with large objects (&gt; 10cm)</a:t>
          </a:r>
        </a:p>
      </dsp:txBody>
      <dsp:txXfrm>
        <a:off x="31016" y="219497"/>
        <a:ext cx="4488489" cy="996925"/>
      </dsp:txXfrm>
    </dsp:sp>
    <dsp:sp modelId="{C2376655-C0ED-43C2-903B-C42916E11584}">
      <dsp:nvSpPr>
        <dsp:cNvPr id="0" name=""/>
        <dsp:cNvSpPr/>
      </dsp:nvSpPr>
      <dsp:spPr>
        <a:xfrm rot="43956">
          <a:off x="4550494" y="667938"/>
          <a:ext cx="677278" cy="108702"/>
        </a:xfrm>
        <a:custGeom>
          <a:avLst/>
          <a:gdLst/>
          <a:ahLst/>
          <a:cxnLst/>
          <a:rect l="0" t="0" r="0" b="0"/>
          <a:pathLst>
            <a:path>
              <a:moveTo>
                <a:pt x="0" y="54351"/>
              </a:moveTo>
              <a:lnTo>
                <a:pt x="677278" y="54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2201" y="705357"/>
        <a:ext cx="33863" cy="33863"/>
      </dsp:txXfrm>
    </dsp:sp>
    <dsp:sp modelId="{9991E4B8-1B95-42D6-82C7-59B1E07DCE32}">
      <dsp:nvSpPr>
        <dsp:cNvPr id="0" name=""/>
        <dsp:cNvSpPr/>
      </dsp:nvSpPr>
      <dsp:spPr>
        <a:xfrm>
          <a:off x="5227744" y="274656"/>
          <a:ext cx="1719175" cy="903925"/>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&lt; 0.001</a:t>
          </a:r>
        </a:p>
      </dsp:txBody>
      <dsp:txXfrm>
        <a:off x="5254219" y="301131"/>
        <a:ext cx="1666225" cy="850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012C-9B4A-443A-ACB2-5D199C704AC7}">
      <dsp:nvSpPr>
        <dsp:cNvPr id="0" name=""/>
        <dsp:cNvSpPr/>
      </dsp:nvSpPr>
      <dsp:spPr>
        <a:xfrm>
          <a:off x="0" y="403184"/>
          <a:ext cx="4664921" cy="706548"/>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4.5-2: Probability of Collision with small objects</a:t>
          </a:r>
        </a:p>
      </dsp:txBody>
      <dsp:txXfrm>
        <a:off x="20694" y="423878"/>
        <a:ext cx="4623533" cy="665160"/>
      </dsp:txXfrm>
    </dsp:sp>
    <dsp:sp modelId="{C2376655-C0ED-43C2-903B-C42916E11584}">
      <dsp:nvSpPr>
        <dsp:cNvPr id="0" name=""/>
        <dsp:cNvSpPr/>
      </dsp:nvSpPr>
      <dsp:spPr>
        <a:xfrm rot="21507604">
          <a:off x="4664827" y="708762"/>
          <a:ext cx="520855" cy="81395"/>
        </a:xfrm>
        <a:custGeom>
          <a:avLst/>
          <a:gdLst/>
          <a:ahLst/>
          <a:cxnLst/>
          <a:rect l="0" t="0" r="0" b="0"/>
          <a:pathLst>
            <a:path>
              <a:moveTo>
                <a:pt x="0" y="40697"/>
              </a:moveTo>
              <a:lnTo>
                <a:pt x="520855" y="40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2234" y="736438"/>
        <a:ext cx="26042" cy="26042"/>
      </dsp:txXfrm>
    </dsp:sp>
    <dsp:sp modelId="{9991E4B8-1B95-42D6-82C7-59B1E07DCE32}">
      <dsp:nvSpPr>
        <dsp:cNvPr id="0" name=""/>
        <dsp:cNvSpPr/>
      </dsp:nvSpPr>
      <dsp:spPr>
        <a:xfrm>
          <a:off x="5185589" y="404036"/>
          <a:ext cx="1786826" cy="676848"/>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&lt; 0.01</a:t>
          </a:r>
        </a:p>
      </dsp:txBody>
      <dsp:txXfrm>
        <a:off x="5205413" y="423860"/>
        <a:ext cx="1747178" cy="637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BA1B-1946-4467-94A4-7567653E2E12}">
      <dsp:nvSpPr>
        <dsp:cNvPr id="0" name=""/>
        <dsp:cNvSpPr/>
      </dsp:nvSpPr>
      <dsp:spPr>
        <a:xfrm>
          <a:off x="3973" y="1122890"/>
          <a:ext cx="2001878" cy="100093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4.6-1: Reentry and retrieval</a:t>
          </a:r>
        </a:p>
      </dsp:txBody>
      <dsp:txXfrm>
        <a:off x="33290" y="1152207"/>
        <a:ext cx="1943244" cy="942305"/>
      </dsp:txXfrm>
    </dsp:sp>
    <dsp:sp modelId="{FDAB326D-B143-4C71-8E88-2A52DF22282A}">
      <dsp:nvSpPr>
        <dsp:cNvPr id="0" name=""/>
        <dsp:cNvSpPr/>
      </dsp:nvSpPr>
      <dsp:spPr>
        <a:xfrm rot="18501886">
          <a:off x="1761153" y="1089826"/>
          <a:ext cx="1290149" cy="55492"/>
        </a:xfrm>
        <a:custGeom>
          <a:avLst/>
          <a:gdLst/>
          <a:ahLst/>
          <a:cxnLst/>
          <a:rect l="0" t="0" r="0" b="0"/>
          <a:pathLst>
            <a:path>
              <a:moveTo>
                <a:pt x="0" y="27746"/>
              </a:moveTo>
              <a:lnTo>
                <a:pt x="1290149" y="2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373974" y="1085319"/>
        <a:ext cx="64507" cy="64507"/>
      </dsp:txXfrm>
    </dsp:sp>
    <dsp:sp modelId="{168236E3-2D93-4A09-BC80-E6CDA587E173}">
      <dsp:nvSpPr>
        <dsp:cNvPr id="0" name=""/>
        <dsp:cNvSpPr/>
      </dsp:nvSpPr>
      <dsp:spPr>
        <a:xfrm>
          <a:off x="2806603" y="141724"/>
          <a:ext cx="5297089" cy="94012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Natural (uncontrolled) reentry: as soon as practical but &lt; </a:t>
          </a:r>
          <a:r>
            <a:rPr lang="en-US" sz="2000" kern="1200" dirty="0">
              <a:solidFill>
                <a:schemeClr val="tx1"/>
              </a:solidFill>
            </a:rPr>
            <a:t>25</a:t>
          </a:r>
          <a:r>
            <a:rPr lang="en-US" sz="2400" kern="1200" dirty="0">
              <a:solidFill>
                <a:schemeClr val="tx1"/>
              </a:solidFill>
            </a:rPr>
            <a:t> years</a:t>
          </a:r>
        </a:p>
      </dsp:txBody>
      <dsp:txXfrm>
        <a:off x="2834138" y="169259"/>
        <a:ext cx="5242019" cy="885052"/>
      </dsp:txXfrm>
    </dsp:sp>
    <dsp:sp modelId="{2EB34E4E-E3E8-46CB-9DB9-A1BFD26BA306}">
      <dsp:nvSpPr>
        <dsp:cNvPr id="0" name=""/>
        <dsp:cNvSpPr/>
      </dsp:nvSpPr>
      <dsp:spPr>
        <a:xfrm rot="691995">
          <a:off x="1997485" y="1678458"/>
          <a:ext cx="828714" cy="55492"/>
        </a:xfrm>
        <a:custGeom>
          <a:avLst/>
          <a:gdLst/>
          <a:ahLst/>
          <a:cxnLst/>
          <a:rect l="0" t="0" r="0" b="0"/>
          <a:pathLst>
            <a:path>
              <a:moveTo>
                <a:pt x="0" y="27746"/>
              </a:moveTo>
              <a:lnTo>
                <a:pt x="828714" y="2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391125" y="1685487"/>
        <a:ext cx="41435" cy="41435"/>
      </dsp:txXfrm>
    </dsp:sp>
    <dsp:sp modelId="{FF20ABE3-7660-4B23-811B-C235B0A1D36E}">
      <dsp:nvSpPr>
        <dsp:cNvPr id="0" name=""/>
        <dsp:cNvSpPr/>
      </dsp:nvSpPr>
      <dsp:spPr>
        <a:xfrm>
          <a:off x="2817833" y="1288580"/>
          <a:ext cx="5264258" cy="1000939"/>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Direct (controlled) reentry as soon as practical</a:t>
          </a:r>
        </a:p>
      </dsp:txBody>
      <dsp:txXfrm>
        <a:off x="2847150" y="1317897"/>
        <a:ext cx="5205624" cy="942305"/>
      </dsp:txXfrm>
    </dsp:sp>
    <dsp:sp modelId="{823B2F40-4DF5-4543-A75D-3EA38337F924}">
      <dsp:nvSpPr>
        <dsp:cNvPr id="0" name=""/>
        <dsp:cNvSpPr/>
      </dsp:nvSpPr>
      <dsp:spPr>
        <a:xfrm rot="3314063">
          <a:off x="1717281" y="2147196"/>
          <a:ext cx="1342880" cy="55492"/>
        </a:xfrm>
        <a:custGeom>
          <a:avLst/>
          <a:gdLst/>
          <a:ahLst/>
          <a:cxnLst/>
          <a:rect l="0" t="0" r="0" b="0"/>
          <a:pathLst>
            <a:path>
              <a:moveTo>
                <a:pt x="0" y="27746"/>
              </a:moveTo>
              <a:lnTo>
                <a:pt x="1342880" y="2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5149" y="2141370"/>
        <a:ext cx="67144" cy="67144"/>
      </dsp:txXfrm>
    </dsp:sp>
    <dsp:sp modelId="{68205427-F99E-4467-84A8-EE4E0A204073}">
      <dsp:nvSpPr>
        <dsp:cNvPr id="0" name=""/>
        <dsp:cNvSpPr/>
      </dsp:nvSpPr>
      <dsp:spPr>
        <a:xfrm>
          <a:off x="2771590" y="2365561"/>
          <a:ext cx="5035824" cy="721927"/>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Direct retrieval &lt; 10 years</a:t>
          </a:r>
          <a:endParaRPr lang="en-US" sz="2400" kern="1200" dirty="0"/>
        </a:p>
      </dsp:txBody>
      <dsp:txXfrm>
        <a:off x="2792735" y="2386706"/>
        <a:ext cx="4993534" cy="679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A71D7-F3DB-40C8-A16C-7890269F5D4B}">
      <dsp:nvSpPr>
        <dsp:cNvPr id="0" name=""/>
        <dsp:cNvSpPr/>
      </dsp:nvSpPr>
      <dsp:spPr>
        <a:xfrm>
          <a:off x="1535" y="1805868"/>
          <a:ext cx="1736239" cy="7768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4.6-2 Storage and Earth Escape</a:t>
          </a:r>
        </a:p>
      </dsp:txBody>
      <dsp:txXfrm>
        <a:off x="24289" y="1828622"/>
        <a:ext cx="1690731" cy="731374"/>
      </dsp:txXfrm>
    </dsp:sp>
    <dsp:sp modelId="{7045307F-CC9F-46C4-A6D9-9E0ACCE7AA49}">
      <dsp:nvSpPr>
        <dsp:cNvPr id="0" name=""/>
        <dsp:cNvSpPr/>
      </dsp:nvSpPr>
      <dsp:spPr>
        <a:xfrm rot="17717282">
          <a:off x="1469992" y="1754429"/>
          <a:ext cx="934945" cy="34409"/>
        </a:xfrm>
        <a:custGeom>
          <a:avLst/>
          <a:gdLst/>
          <a:ahLst/>
          <a:cxnLst/>
          <a:rect l="0" t="0" r="0" b="0"/>
          <a:pathLst>
            <a:path>
              <a:moveTo>
                <a:pt x="0" y="17204"/>
              </a:moveTo>
              <a:lnTo>
                <a:pt x="934945" y="17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4091" y="1748260"/>
        <a:ext cx="46747" cy="46747"/>
      </dsp:txXfrm>
    </dsp:sp>
    <dsp:sp modelId="{8458A338-B80F-4E7B-AD8A-221CF72E815E}">
      <dsp:nvSpPr>
        <dsp:cNvPr id="0" name=""/>
        <dsp:cNvSpPr/>
      </dsp:nvSpPr>
      <dsp:spPr>
        <a:xfrm>
          <a:off x="2137155" y="960517"/>
          <a:ext cx="1572814" cy="7768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Between LEO &amp; GEO</a:t>
          </a:r>
        </a:p>
      </dsp:txBody>
      <dsp:txXfrm>
        <a:off x="2159909" y="983271"/>
        <a:ext cx="1527306" cy="731374"/>
      </dsp:txXfrm>
    </dsp:sp>
    <dsp:sp modelId="{F892178C-0AB6-4CA6-A9A6-569825477943}">
      <dsp:nvSpPr>
        <dsp:cNvPr id="0" name=""/>
        <dsp:cNvSpPr/>
      </dsp:nvSpPr>
      <dsp:spPr>
        <a:xfrm rot="20274615">
          <a:off x="3676553" y="1160560"/>
          <a:ext cx="910464" cy="34409"/>
        </a:xfrm>
        <a:custGeom>
          <a:avLst/>
          <a:gdLst/>
          <a:ahLst/>
          <a:cxnLst/>
          <a:rect l="0" t="0" r="0" b="0"/>
          <a:pathLst>
            <a:path>
              <a:moveTo>
                <a:pt x="0" y="17204"/>
              </a:moveTo>
              <a:lnTo>
                <a:pt x="910464" y="17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9024" y="1155003"/>
        <a:ext cx="45523" cy="45523"/>
      </dsp:txXfrm>
    </dsp:sp>
    <dsp:sp modelId="{8D1DFE89-9ED2-4477-B22C-EF48006525A9}">
      <dsp:nvSpPr>
        <dsp:cNvPr id="0" name=""/>
        <dsp:cNvSpPr/>
      </dsp:nvSpPr>
      <dsp:spPr>
        <a:xfrm>
          <a:off x="4553602" y="618129"/>
          <a:ext cx="3518098" cy="7768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Maneuver to highly-eccentric orbit *</a:t>
          </a:r>
          <a:r>
            <a:rPr lang="en-US" sz="1600" kern="1200" dirty="0"/>
            <a:t> </a:t>
          </a:r>
        </a:p>
      </dsp:txBody>
      <dsp:txXfrm>
        <a:off x="4576356" y="640883"/>
        <a:ext cx="3472590" cy="731374"/>
      </dsp:txXfrm>
    </dsp:sp>
    <dsp:sp modelId="{AAFD7696-D895-4140-9B8B-D2AAB2E86547}">
      <dsp:nvSpPr>
        <dsp:cNvPr id="0" name=""/>
        <dsp:cNvSpPr/>
      </dsp:nvSpPr>
      <dsp:spPr>
        <a:xfrm rot="1617048">
          <a:off x="3658577" y="1546224"/>
          <a:ext cx="946417" cy="34409"/>
        </a:xfrm>
        <a:custGeom>
          <a:avLst/>
          <a:gdLst/>
          <a:ahLst/>
          <a:cxnLst/>
          <a:rect l="0" t="0" r="0" b="0"/>
          <a:pathLst>
            <a:path>
              <a:moveTo>
                <a:pt x="0" y="17204"/>
              </a:moveTo>
              <a:lnTo>
                <a:pt x="946417" y="17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125" y="1539768"/>
        <a:ext cx="47320" cy="47320"/>
      </dsp:txXfrm>
    </dsp:sp>
    <dsp:sp modelId="{2E174AC1-762D-4B6C-8433-67E0BCC66E53}">
      <dsp:nvSpPr>
        <dsp:cNvPr id="0" name=""/>
        <dsp:cNvSpPr/>
      </dsp:nvSpPr>
      <dsp:spPr>
        <a:xfrm>
          <a:off x="4553602" y="1511544"/>
          <a:ext cx="3490550" cy="532708"/>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Maneuver to near-circular orbit *</a:t>
          </a:r>
        </a:p>
      </dsp:txBody>
      <dsp:txXfrm>
        <a:off x="4569204" y="1527146"/>
        <a:ext cx="3459346" cy="501504"/>
      </dsp:txXfrm>
    </dsp:sp>
    <dsp:sp modelId="{B54354E7-7CCB-4F74-A0FA-572C1999FF84}">
      <dsp:nvSpPr>
        <dsp:cNvPr id="0" name=""/>
        <dsp:cNvSpPr/>
      </dsp:nvSpPr>
      <dsp:spPr>
        <a:xfrm rot="1214185">
          <a:off x="1722884" y="2260547"/>
          <a:ext cx="482470" cy="34409"/>
        </a:xfrm>
        <a:custGeom>
          <a:avLst/>
          <a:gdLst/>
          <a:ahLst/>
          <a:cxnLst/>
          <a:rect l="0" t="0" r="0" b="0"/>
          <a:pathLst>
            <a:path>
              <a:moveTo>
                <a:pt x="0" y="17204"/>
              </a:moveTo>
              <a:lnTo>
                <a:pt x="482470" y="17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2058" y="2265690"/>
        <a:ext cx="24123" cy="24123"/>
      </dsp:txXfrm>
    </dsp:sp>
    <dsp:sp modelId="{69BB474F-FD3B-49F8-BDB9-1EE33322BC21}">
      <dsp:nvSpPr>
        <dsp:cNvPr id="0" name=""/>
        <dsp:cNvSpPr/>
      </dsp:nvSpPr>
      <dsp:spPr>
        <a:xfrm>
          <a:off x="2190464" y="1972752"/>
          <a:ext cx="1553765" cy="77688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Storage above GEO</a:t>
          </a:r>
        </a:p>
      </dsp:txBody>
      <dsp:txXfrm>
        <a:off x="2213218" y="1995506"/>
        <a:ext cx="1508257" cy="731374"/>
      </dsp:txXfrm>
    </dsp:sp>
    <dsp:sp modelId="{600DE042-9DA7-419D-A59D-C07A435CC750}">
      <dsp:nvSpPr>
        <dsp:cNvPr id="0" name=""/>
        <dsp:cNvSpPr/>
      </dsp:nvSpPr>
      <dsp:spPr>
        <a:xfrm rot="649205">
          <a:off x="3737077" y="2419514"/>
          <a:ext cx="804627" cy="34409"/>
        </a:xfrm>
        <a:custGeom>
          <a:avLst/>
          <a:gdLst/>
          <a:ahLst/>
          <a:cxnLst/>
          <a:rect l="0" t="0" r="0" b="0"/>
          <a:pathLst>
            <a:path>
              <a:moveTo>
                <a:pt x="0" y="17204"/>
              </a:moveTo>
              <a:lnTo>
                <a:pt x="804627" y="17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9276" y="2416603"/>
        <a:ext cx="40231" cy="40231"/>
      </dsp:txXfrm>
    </dsp:sp>
    <dsp:sp modelId="{1BF10F82-08A5-4703-8F36-FA7203C360CC}">
      <dsp:nvSpPr>
        <dsp:cNvPr id="0" name=""/>
        <dsp:cNvSpPr/>
      </dsp:nvSpPr>
      <dsp:spPr>
        <a:xfrm>
          <a:off x="4534553" y="2160785"/>
          <a:ext cx="3488219" cy="702915"/>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n-lt"/>
            </a:rPr>
            <a:t>Above 35,986 km for </a:t>
          </a:r>
          <a:r>
            <a:rPr lang="en-US" sz="1600" kern="1200" dirty="0">
              <a:solidFill>
                <a:schemeClr val="tx1"/>
              </a:solidFill>
              <a:latin typeface="+mn-lt"/>
              <a:cs typeface="Times New Roman" panose="02020603050405020304" pitchFamily="18" charset="0"/>
            </a:rPr>
            <a:t>≥ 100 years</a:t>
          </a:r>
          <a:endParaRPr lang="en-US" sz="1600" kern="1200" dirty="0">
            <a:solidFill>
              <a:schemeClr val="tx1"/>
            </a:solidFill>
            <a:latin typeface="+mn-lt"/>
          </a:endParaRPr>
        </a:p>
      </dsp:txBody>
      <dsp:txXfrm>
        <a:off x="4555141" y="2181373"/>
        <a:ext cx="3447043" cy="661739"/>
      </dsp:txXfrm>
    </dsp:sp>
    <dsp:sp modelId="{0D972CED-7134-4936-AAAC-0A766EE39D10}">
      <dsp:nvSpPr>
        <dsp:cNvPr id="0" name=""/>
        <dsp:cNvSpPr/>
      </dsp:nvSpPr>
      <dsp:spPr>
        <a:xfrm rot="4052058">
          <a:off x="1429265" y="2638524"/>
          <a:ext cx="998624" cy="34409"/>
        </a:xfrm>
        <a:custGeom>
          <a:avLst/>
          <a:gdLst/>
          <a:ahLst/>
          <a:cxnLst/>
          <a:rect l="0" t="0" r="0" b="0"/>
          <a:pathLst>
            <a:path>
              <a:moveTo>
                <a:pt x="0" y="17204"/>
              </a:moveTo>
              <a:lnTo>
                <a:pt x="998624" y="17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611" y="2630763"/>
        <a:ext cx="49931" cy="49931"/>
      </dsp:txXfrm>
    </dsp:sp>
    <dsp:sp modelId="{7D8A5267-0259-487F-962A-7ACE878D2A69}">
      <dsp:nvSpPr>
        <dsp:cNvPr id="0" name=""/>
        <dsp:cNvSpPr/>
      </dsp:nvSpPr>
      <dsp:spPr>
        <a:xfrm>
          <a:off x="2119379" y="2902821"/>
          <a:ext cx="1553765" cy="428652"/>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Earth escape</a:t>
          </a:r>
        </a:p>
      </dsp:txBody>
      <dsp:txXfrm>
        <a:off x="2131934" y="2915376"/>
        <a:ext cx="1528655" cy="403542"/>
      </dsp:txXfrm>
    </dsp:sp>
    <dsp:sp modelId="{4361DD2D-8666-4B8B-96E7-E26593B8B188}">
      <dsp:nvSpPr>
        <dsp:cNvPr id="0" name=""/>
        <dsp:cNvSpPr/>
      </dsp:nvSpPr>
      <dsp:spPr>
        <a:xfrm>
          <a:off x="3673145" y="3099943"/>
          <a:ext cx="905829" cy="34409"/>
        </a:xfrm>
        <a:custGeom>
          <a:avLst/>
          <a:gdLst/>
          <a:ahLst/>
          <a:cxnLst/>
          <a:rect l="0" t="0" r="0" b="0"/>
          <a:pathLst>
            <a:path>
              <a:moveTo>
                <a:pt x="0" y="17204"/>
              </a:moveTo>
              <a:lnTo>
                <a:pt x="905829" y="17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3414" y="3094502"/>
        <a:ext cx="45291" cy="45291"/>
      </dsp:txXfrm>
    </dsp:sp>
    <dsp:sp modelId="{9A6A77AC-34AB-453A-A65B-7A48D592EC5A}">
      <dsp:nvSpPr>
        <dsp:cNvPr id="0" name=""/>
        <dsp:cNvSpPr/>
      </dsp:nvSpPr>
      <dsp:spPr>
        <a:xfrm>
          <a:off x="4578975" y="2903901"/>
          <a:ext cx="1553765" cy="426493"/>
        </a:xfrm>
        <a:prstGeom prst="roundRect">
          <a:avLst>
            <a:gd name="adj" fmla="val 10000"/>
          </a:avLst>
        </a:prstGeom>
        <a:gradFill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Heliocentric</a:t>
          </a:r>
        </a:p>
      </dsp:txBody>
      <dsp:txXfrm>
        <a:off x="4591467" y="2916393"/>
        <a:ext cx="1528781" cy="4015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4"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0485"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D916431-C0F5-49DB-9BE0-37DE4FD57CAE}" type="slidenum">
              <a:rPr lang="en-US"/>
              <a:pPr>
                <a:defRPr/>
              </a:pPr>
              <a:t>‹#›</a:t>
            </a:fld>
            <a:endParaRPr lang="en-US"/>
          </a:p>
        </p:txBody>
      </p:sp>
    </p:spTree>
    <p:extLst>
      <p:ext uri="{BB962C8B-B14F-4D97-AF65-F5344CB8AC3E}">
        <p14:creationId xmlns:p14="http://schemas.microsoft.com/office/powerpoint/2010/main" val="399250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C527573-1AEF-49D3-A7D4-BA16FF09E57C}" type="slidenum">
              <a:rPr lang="en-US"/>
              <a:pPr>
                <a:defRPr/>
              </a:pPr>
              <a:t>‹#›</a:t>
            </a:fld>
            <a:endParaRPr lang="en-US"/>
          </a:p>
        </p:txBody>
      </p:sp>
    </p:spTree>
    <p:extLst>
      <p:ext uri="{BB962C8B-B14F-4D97-AF65-F5344CB8AC3E}">
        <p14:creationId xmlns:p14="http://schemas.microsoft.com/office/powerpoint/2010/main" val="95987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AF1D1D9-1727-46E9-9199-5D5679A9EADC}"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pitchFamily="34" charset="-128"/>
            </a:endParaRPr>
          </a:p>
        </p:txBody>
      </p:sp>
    </p:spTree>
    <p:extLst>
      <p:ext uri="{BB962C8B-B14F-4D97-AF65-F5344CB8AC3E}">
        <p14:creationId xmlns:p14="http://schemas.microsoft.com/office/powerpoint/2010/main" val="207452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Cubesats</a:t>
            </a:r>
            <a:r>
              <a:rPr lang="en-US" dirty="0"/>
              <a:t> are not defined on the NPR or STD (minimum size).</a:t>
            </a:r>
          </a:p>
          <a:p>
            <a:endParaRPr lang="en-US" dirty="0"/>
          </a:p>
          <a:p>
            <a:r>
              <a:rPr lang="en-US" dirty="0"/>
              <a:t>“Missions that do not have a Mission Concept Review, may provide the initial ODAR at Systems Requirements Review. The Mission Concept Review ODAR is optional.” (NPR Table A, note 1)</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15</a:t>
            </a:fld>
            <a:endParaRPr lang="en-US"/>
          </a:p>
        </p:txBody>
      </p:sp>
    </p:spTree>
    <p:extLst>
      <p:ext uri="{BB962C8B-B14F-4D97-AF65-F5344CB8AC3E}">
        <p14:creationId xmlns:p14="http://schemas.microsoft.com/office/powerpoint/2010/main" val="358070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16</a:t>
            </a:fld>
            <a:endParaRPr lang="en-US"/>
          </a:p>
        </p:txBody>
      </p:sp>
    </p:spTree>
    <p:extLst>
      <p:ext uri="{BB962C8B-B14F-4D97-AF65-F5344CB8AC3E}">
        <p14:creationId xmlns:p14="http://schemas.microsoft.com/office/powerpoint/2010/main" val="88460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STD: “Inside cover with the document preparer(s) and program management signatures.”</a:t>
            </a:r>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17</a:t>
            </a:fld>
            <a:endParaRPr lang="en-US"/>
          </a:p>
        </p:txBody>
      </p:sp>
    </p:spTree>
    <p:extLst>
      <p:ext uri="{BB962C8B-B14F-4D97-AF65-F5344CB8AC3E}">
        <p14:creationId xmlns:p14="http://schemas.microsoft.com/office/powerpoint/2010/main" val="79792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4.3-1: Planned debris release passing through LEO – released debris with diameters of 1mm or larger: </a:t>
            </a:r>
          </a:p>
          <a:p>
            <a:r>
              <a:rPr lang="en-US" dirty="0"/>
              <a:t>a. Requirement 4.3-1a: All debris released during the deployment, operation, and disposal phases shall be limited to a maximum orbital lifetime of 25 years from date of release. </a:t>
            </a:r>
          </a:p>
          <a:p>
            <a:r>
              <a:rPr lang="en-US" dirty="0"/>
              <a:t>b. Requirement 4.3-1b: The total object-time product shall be no larger than 100 object-years per launch vehicle upper stage or per spacecraft. </a:t>
            </a:r>
          </a:p>
          <a:p>
            <a:endParaRPr lang="en-US" dirty="0"/>
          </a:p>
          <a:p>
            <a:r>
              <a:rPr lang="en-US" dirty="0"/>
              <a:t>Requirement 4.3-2: Planned debris passing near GEO: For missions leaving debris in orbits with the potential of traversing GEO (GEO altitude +/- 200 km and +/- 15 degrees inclination), released debris with diameters of 5 mm or greater shall be left in orbits which will ensure that within 25 years after release the apogee will no longer exceed GEO - 200 km or the perigee will not be lower than GEO + 200 km , and also ensures that the debris is incapable of being perturbed to lie within that GEO +/- 200 km and +/- 15 zone for at least 100 years thereafter.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19</a:t>
            </a:fld>
            <a:endParaRPr lang="en-US"/>
          </a:p>
        </p:txBody>
      </p:sp>
    </p:spTree>
    <p:extLst>
      <p:ext uri="{BB962C8B-B14F-4D97-AF65-F5344CB8AC3E}">
        <p14:creationId xmlns:p14="http://schemas.microsoft.com/office/powerpoint/2010/main" val="112420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4.4-1: Limiting the risk to other space systems from accidental explosions during deployment and mission operations while in orbit about Earth or the Moon: For each spacecraft and launch vehicle orbital stage employed for a mission (i.e., every individual free-flying structural object), the program or project shall demonstrate, via failure mode and effects analyses, probabilistic risk assessments, or other appropriate analyses, that the integrated probability of explosion for all credible failure modes of each spacecraft and launch vehicle is less than 0.001 (excluding small particle impacts.). </a:t>
            </a:r>
          </a:p>
          <a:p>
            <a:endParaRPr lang="en-US" dirty="0"/>
          </a:p>
          <a:p>
            <a:r>
              <a:rPr lang="en-US" dirty="0"/>
              <a:t>Requirement 4.4-2: Design for passivation after completion of mission operations while in orbit about Earth, or the Moon: Design of all spacecraft and launch vehicle orbital stages shall include the ability and a plan to either 1) deplete all onboard sources of stored energy and disconnect all energy generation sources when they are no longer required for mission operations or postmission disposal or 2) control to a level which cannot cause an explosion or deflagration large enough to release orbital debris or break up the spacecraft. The design of depletion burns and ventings should minimize the probability of accidental collision with tracked objects in space.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20</a:t>
            </a:fld>
            <a:endParaRPr lang="en-US"/>
          </a:p>
        </p:txBody>
      </p:sp>
    </p:spTree>
    <p:extLst>
      <p:ext uri="{BB962C8B-B14F-4D97-AF65-F5344CB8AC3E}">
        <p14:creationId xmlns:p14="http://schemas.microsoft.com/office/powerpoint/2010/main" val="228830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Times New Roman" panose="02020603050405020304" pitchFamily="18" charset="0"/>
              </a:rPr>
              <a:t>Requirement 4.6-1. Natural reentry, direct reentry, or direct retrieval shall comply with the following: </a:t>
            </a:r>
          </a:p>
          <a:p>
            <a:endParaRPr lang="en-US" sz="1200" dirty="0">
              <a:solidFill>
                <a:srgbClr val="000000"/>
              </a:solidFill>
              <a:latin typeface="Times New Roman" panose="02020603050405020304" pitchFamily="18" charset="0"/>
            </a:endParaRPr>
          </a:p>
          <a:p>
            <a:pPr marL="342900" indent="-342900">
              <a:buAutoNum type="alphaLcPeriod"/>
            </a:pPr>
            <a:r>
              <a:rPr lang="en-US" sz="1200" dirty="0">
                <a:solidFill>
                  <a:srgbClr val="0070C0"/>
                </a:solidFill>
                <a:latin typeface="Times New Roman" panose="02020603050405020304" pitchFamily="18" charset="0"/>
              </a:rPr>
              <a:t>Natural reentry</a:t>
            </a:r>
            <a:r>
              <a:rPr lang="en-US" sz="1200" dirty="0">
                <a:solidFill>
                  <a:srgbClr val="000000"/>
                </a:solidFill>
                <a:latin typeface="Times New Roman" panose="02020603050405020304" pitchFamily="18" charset="0"/>
              </a:rPr>
              <a:t>: Leave the space structure in an orbit in which, using conservative projections for solar activity, atmospheric drag will </a:t>
            </a:r>
            <a:r>
              <a:rPr lang="en-US" sz="1200" dirty="0">
                <a:solidFill>
                  <a:srgbClr val="0070C0"/>
                </a:solidFill>
                <a:latin typeface="Times New Roman" panose="02020603050405020304" pitchFamily="18" charset="0"/>
              </a:rPr>
              <a:t>limit the orbital lifetime to as short as practicable </a:t>
            </a:r>
            <a:r>
              <a:rPr lang="en-US" sz="1200" dirty="0">
                <a:solidFill>
                  <a:srgbClr val="000000"/>
                </a:solidFill>
                <a:latin typeface="Times New Roman" panose="02020603050405020304" pitchFamily="18" charset="0"/>
              </a:rPr>
              <a:t>but no more than </a:t>
            </a:r>
            <a:r>
              <a:rPr lang="en-US" sz="1200" dirty="0">
                <a:solidFill>
                  <a:srgbClr val="0070C0"/>
                </a:solidFill>
                <a:latin typeface="Times New Roman" panose="02020603050405020304" pitchFamily="18" charset="0"/>
              </a:rPr>
              <a:t>25 years </a:t>
            </a:r>
            <a:r>
              <a:rPr lang="en-US" sz="1200" dirty="0">
                <a:solidFill>
                  <a:srgbClr val="000000"/>
                </a:solidFill>
                <a:latin typeface="Times New Roman" panose="02020603050405020304" pitchFamily="18" charset="0"/>
              </a:rPr>
              <a:t>after the completion of mission. </a:t>
            </a:r>
          </a:p>
          <a:p>
            <a:pPr marL="342900" indent="-342900">
              <a:buAutoNum type="alphaLcPeriod"/>
            </a:pPr>
            <a:endParaRPr lang="en-US" sz="1200" dirty="0">
              <a:solidFill>
                <a:srgbClr val="000000"/>
              </a:solidFill>
              <a:latin typeface="Times New Roman" panose="02020603050405020304" pitchFamily="18" charset="0"/>
            </a:endParaRPr>
          </a:p>
          <a:p>
            <a:pPr marL="342900" indent="-342900">
              <a:buAutoNum type="alphaLcPeriod"/>
            </a:pPr>
            <a:r>
              <a:rPr lang="en-US" sz="1200" dirty="0">
                <a:solidFill>
                  <a:srgbClr val="000000"/>
                </a:solidFill>
                <a:latin typeface="Times New Roman" panose="02020603050405020304" pitchFamily="18" charset="0"/>
              </a:rPr>
              <a:t>Direct reentry: </a:t>
            </a:r>
            <a:r>
              <a:rPr lang="en-US" sz="1200" dirty="0">
                <a:latin typeface="Times New Roman" panose="02020603050405020304" pitchFamily="18" charset="0"/>
              </a:rPr>
              <a:t>Maneuver the space structure into a </a:t>
            </a:r>
            <a:r>
              <a:rPr lang="en-US" sz="1200" dirty="0">
                <a:solidFill>
                  <a:srgbClr val="0070C0"/>
                </a:solidFill>
                <a:latin typeface="Times New Roman" panose="02020603050405020304" pitchFamily="18" charset="0"/>
              </a:rPr>
              <a:t>controlled de-orbit </a:t>
            </a:r>
            <a:r>
              <a:rPr lang="en-US" sz="1200" dirty="0">
                <a:latin typeface="Times New Roman" panose="02020603050405020304" pitchFamily="18" charset="0"/>
              </a:rPr>
              <a:t>trajectory as soon as practical after completion of mission. </a:t>
            </a:r>
          </a:p>
          <a:p>
            <a:pPr marL="342900" indent="-342900">
              <a:buAutoNum type="alphaLcPeriod"/>
            </a:pPr>
            <a:endParaRPr lang="en-US" sz="1200" dirty="0">
              <a:latin typeface="Times New Roman" panose="02020603050405020304" pitchFamily="18" charset="0"/>
            </a:endParaRPr>
          </a:p>
          <a:p>
            <a:pPr marL="342900" indent="-342900">
              <a:buAutoNum type="alphaLcPeriod"/>
            </a:pPr>
            <a:r>
              <a:rPr lang="en-US" sz="1200" dirty="0">
                <a:latin typeface="Times New Roman" panose="02020603050405020304" pitchFamily="18" charset="0"/>
              </a:rPr>
              <a:t>Direct retrieval: Retrieve the space structure and remove it from orbit within 10 years after completion of mission.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22</a:t>
            </a:fld>
            <a:endParaRPr lang="en-US"/>
          </a:p>
        </p:txBody>
      </p:sp>
    </p:spTree>
    <p:extLst>
      <p:ext uri="{BB962C8B-B14F-4D97-AF65-F5344CB8AC3E}">
        <p14:creationId xmlns:p14="http://schemas.microsoft.com/office/powerpoint/2010/main" val="271507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rPr>
              <a:t>Requirement 4.6-2. </a:t>
            </a:r>
            <a:r>
              <a:rPr lang="en-US" sz="1400" dirty="0">
                <a:solidFill>
                  <a:srgbClr val="0070C0"/>
                </a:solidFill>
                <a:latin typeface="Times New Roman" panose="02020603050405020304" pitchFamily="18" charset="0"/>
              </a:rPr>
              <a:t>Storage and Earth escape </a:t>
            </a:r>
            <a:r>
              <a:rPr lang="en-US" sz="1400" dirty="0">
                <a:latin typeface="Times New Roman" panose="02020603050405020304" pitchFamily="18" charset="0"/>
              </a:rPr>
              <a:t>shall comply with the following: </a:t>
            </a:r>
          </a:p>
          <a:p>
            <a:pPr marL="342900" indent="-342900">
              <a:buFont typeface="+mj-lt"/>
              <a:buAutoNum type="alphaLcPeriod"/>
            </a:pPr>
            <a:r>
              <a:rPr lang="en-US" sz="1400" dirty="0">
                <a:solidFill>
                  <a:srgbClr val="0070C0"/>
                </a:solidFill>
                <a:latin typeface="Times New Roman" panose="02020603050405020304" pitchFamily="18" charset="0"/>
              </a:rPr>
              <a:t>Storage between LEO and GEO</a:t>
            </a:r>
            <a:r>
              <a:rPr lang="en-US" sz="1400" dirty="0">
                <a:latin typeface="Times New Roman" panose="02020603050405020304" pitchFamily="18" charset="0"/>
              </a:rPr>
              <a:t>: </a:t>
            </a:r>
          </a:p>
          <a:p>
            <a:pPr marL="800100" lvl="1" indent="-342900">
              <a:buFont typeface="+mj-lt"/>
              <a:buAutoNum type="arabicParenR"/>
            </a:pPr>
            <a:r>
              <a:rPr lang="en-US" sz="1400" dirty="0">
                <a:latin typeface="Times New Roman" panose="02020603050405020304" pitchFamily="18" charset="0"/>
              </a:rPr>
              <a:t>Maneuver to a </a:t>
            </a:r>
            <a:r>
              <a:rPr lang="en-US" sz="1400" dirty="0">
                <a:solidFill>
                  <a:srgbClr val="0070C0"/>
                </a:solidFill>
                <a:latin typeface="Times New Roman" panose="02020603050405020304" pitchFamily="18" charset="0"/>
              </a:rPr>
              <a:t>highly eccentric disposal orbit (e.g., GEO transfer orbit) </a:t>
            </a:r>
            <a:r>
              <a:rPr lang="en-US" sz="1400" dirty="0">
                <a:latin typeface="Times New Roman" panose="02020603050405020304" pitchFamily="18" charset="0"/>
              </a:rPr>
              <a:t>where (i) </a:t>
            </a:r>
            <a:r>
              <a:rPr lang="en-US" sz="1400" dirty="0">
                <a:solidFill>
                  <a:srgbClr val="0070C0"/>
                </a:solidFill>
                <a:latin typeface="Times New Roman" panose="02020603050405020304" pitchFamily="18" charset="0"/>
              </a:rPr>
              <a:t>perigee</a:t>
            </a:r>
            <a:r>
              <a:rPr lang="en-US" sz="1400" dirty="0">
                <a:latin typeface="Times New Roman" panose="02020603050405020304" pitchFamily="18" charset="0"/>
              </a:rPr>
              <a:t> altitude remains </a:t>
            </a:r>
            <a:r>
              <a:rPr lang="en-US" sz="1400" dirty="0">
                <a:solidFill>
                  <a:srgbClr val="0070C0"/>
                </a:solidFill>
                <a:latin typeface="Times New Roman" panose="02020603050405020304" pitchFamily="18" charset="0"/>
              </a:rPr>
              <a:t>above 2000 km for at least 100 years</a:t>
            </a:r>
            <a:r>
              <a:rPr lang="en-US" sz="1400" dirty="0">
                <a:latin typeface="Times New Roman" panose="02020603050405020304" pitchFamily="18" charset="0"/>
              </a:rPr>
              <a:t>, (ii) </a:t>
            </a:r>
            <a:r>
              <a:rPr lang="en-US" sz="1400" dirty="0">
                <a:solidFill>
                  <a:srgbClr val="0070C0"/>
                </a:solidFill>
                <a:latin typeface="Times New Roman" panose="02020603050405020304" pitchFamily="18" charset="0"/>
              </a:rPr>
              <a:t>apogee </a:t>
            </a:r>
            <a:r>
              <a:rPr lang="en-US" sz="1400" dirty="0">
                <a:latin typeface="Times New Roman" panose="02020603050405020304" pitchFamily="18" charset="0"/>
              </a:rPr>
              <a:t>altitude remains </a:t>
            </a:r>
            <a:r>
              <a:rPr lang="en-US" sz="1400" dirty="0">
                <a:solidFill>
                  <a:srgbClr val="0070C0"/>
                </a:solidFill>
                <a:latin typeface="Times New Roman" panose="02020603050405020304" pitchFamily="18" charset="0"/>
              </a:rPr>
              <a:t>below 35,586 km for at least 100 years</a:t>
            </a:r>
            <a:r>
              <a:rPr lang="en-US" sz="1400" dirty="0">
                <a:latin typeface="Times New Roman" panose="02020603050405020304" pitchFamily="18" charset="0"/>
              </a:rPr>
              <a:t>, and (iii) the time spent by the space structure between </a:t>
            </a:r>
            <a:r>
              <a:rPr lang="en-US" sz="1400" dirty="0">
                <a:solidFill>
                  <a:srgbClr val="0070C0"/>
                </a:solidFill>
                <a:latin typeface="Times New Roman" panose="02020603050405020304" pitchFamily="18" charset="0"/>
              </a:rPr>
              <a:t>20,182 +/- 300 km is limited to 25 years or less over 200 years</a:t>
            </a:r>
            <a:r>
              <a:rPr lang="en-US" sz="1400" dirty="0">
                <a:latin typeface="Times New Roman" panose="02020603050405020304" pitchFamily="18" charset="0"/>
              </a:rPr>
              <a:t>; or, </a:t>
            </a:r>
          </a:p>
          <a:p>
            <a:pPr marL="800100" lvl="1" indent="-342900">
              <a:buFont typeface="+mj-lt"/>
              <a:buAutoNum type="arabicParenR"/>
            </a:pPr>
            <a:r>
              <a:rPr lang="en-US" sz="1400" dirty="0">
                <a:latin typeface="Times New Roman" panose="02020603050405020304" pitchFamily="18" charset="0"/>
              </a:rPr>
              <a:t>Maneuver to a </a:t>
            </a:r>
            <a:r>
              <a:rPr lang="en-US" sz="1400" dirty="0">
                <a:solidFill>
                  <a:srgbClr val="0070C0"/>
                </a:solidFill>
                <a:latin typeface="Times New Roman" panose="02020603050405020304" pitchFamily="18" charset="0"/>
              </a:rPr>
              <a:t>near-circular disposal orbit </a:t>
            </a:r>
            <a:r>
              <a:rPr lang="en-US" sz="1400" dirty="0">
                <a:latin typeface="Times New Roman" panose="02020603050405020304" pitchFamily="18" charset="0"/>
              </a:rPr>
              <a:t>to (i) </a:t>
            </a:r>
            <a:r>
              <a:rPr lang="en-US" sz="1400" dirty="0">
                <a:solidFill>
                  <a:srgbClr val="0070C0"/>
                </a:solidFill>
                <a:latin typeface="Times New Roman" panose="02020603050405020304" pitchFamily="18" charset="0"/>
              </a:rPr>
              <a:t>avoid crossing 20,182 +/- 300 km, the GEO zone, and the LEO zone for at least 100 years</a:t>
            </a:r>
            <a:r>
              <a:rPr lang="en-US" sz="1400" dirty="0">
                <a:latin typeface="Times New Roman" panose="02020603050405020304" pitchFamily="18" charset="0"/>
              </a:rPr>
              <a:t>, and (ii) limit the risk to other operational constellations, for example, by </a:t>
            </a:r>
            <a:r>
              <a:rPr lang="en-US" sz="1400" dirty="0">
                <a:solidFill>
                  <a:srgbClr val="0070C0"/>
                </a:solidFill>
                <a:latin typeface="Times New Roman" panose="02020603050405020304" pitchFamily="18" charset="0"/>
              </a:rPr>
              <a:t>avoiding crossing the altitudes occupied by known missions of 10 or more spacecraft using near-circular orbits, for 100 years</a:t>
            </a:r>
            <a:r>
              <a:rPr lang="en-US" sz="1400" dirty="0">
                <a:latin typeface="Times New Roman" panose="02020603050405020304" pitchFamily="18" charset="0"/>
              </a:rPr>
              <a:t>. </a:t>
            </a:r>
          </a:p>
          <a:p>
            <a:r>
              <a:rPr lang="en-US" sz="1400" dirty="0">
                <a:latin typeface="Times New Roman" panose="02020603050405020304" pitchFamily="18" charset="0"/>
              </a:rPr>
              <a:t>b. </a:t>
            </a:r>
            <a:r>
              <a:rPr lang="en-US" sz="1400" dirty="0">
                <a:solidFill>
                  <a:srgbClr val="0070C0"/>
                </a:solidFill>
                <a:latin typeface="Times New Roman" panose="02020603050405020304" pitchFamily="18" charset="0"/>
              </a:rPr>
              <a:t>Storage above GEO</a:t>
            </a:r>
            <a:r>
              <a:rPr lang="en-US" sz="1400" dirty="0">
                <a:latin typeface="Times New Roman" panose="02020603050405020304" pitchFamily="18" charset="0"/>
              </a:rPr>
              <a:t>: Maneuver to a disposal orbit above GEO with a </a:t>
            </a:r>
            <a:r>
              <a:rPr lang="en-US" sz="1400" dirty="0">
                <a:solidFill>
                  <a:srgbClr val="0070C0"/>
                </a:solidFill>
                <a:latin typeface="Times New Roman" panose="02020603050405020304" pitchFamily="18" charset="0"/>
              </a:rPr>
              <a:t>predicted minimum perigee altitude of 35,986 km for a period of at least 100 years</a:t>
            </a:r>
            <a:r>
              <a:rPr lang="en-US" sz="1400" dirty="0">
                <a:latin typeface="Times New Roman" panose="02020603050405020304" pitchFamily="18" charset="0"/>
              </a:rPr>
              <a:t> after disposal. </a:t>
            </a:r>
          </a:p>
          <a:p>
            <a:r>
              <a:rPr lang="en-US" sz="1400" dirty="0">
                <a:latin typeface="Times New Roman" panose="02020603050405020304" pitchFamily="18" charset="0"/>
              </a:rPr>
              <a:t>c. </a:t>
            </a:r>
            <a:r>
              <a:rPr lang="en-US" sz="1400" dirty="0">
                <a:solidFill>
                  <a:srgbClr val="0070C0"/>
                </a:solidFill>
                <a:latin typeface="Times New Roman" panose="02020603050405020304" pitchFamily="18" charset="0"/>
              </a:rPr>
              <a:t>Earth escape</a:t>
            </a:r>
            <a:r>
              <a:rPr lang="en-US" sz="1400" dirty="0">
                <a:latin typeface="Times New Roman" panose="02020603050405020304" pitchFamily="18" charset="0"/>
              </a:rPr>
              <a:t>: Maneuver to a </a:t>
            </a:r>
            <a:r>
              <a:rPr lang="en-US" sz="1400" dirty="0">
                <a:solidFill>
                  <a:srgbClr val="0070C0"/>
                </a:solidFill>
                <a:latin typeface="Times New Roman" panose="02020603050405020304" pitchFamily="18" charset="0"/>
              </a:rPr>
              <a:t>heliocentric</a:t>
            </a:r>
            <a:r>
              <a:rPr lang="en-US" sz="1400" dirty="0">
                <a:latin typeface="Times New Roman" panose="02020603050405020304" pitchFamily="18" charset="0"/>
              </a:rPr>
              <a:t>, Earth-escape trajectory.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23</a:t>
            </a:fld>
            <a:endParaRPr lang="en-US"/>
          </a:p>
        </p:txBody>
      </p:sp>
    </p:spTree>
    <p:extLst>
      <p:ext uri="{BB962C8B-B14F-4D97-AF65-F5344CB8AC3E}">
        <p14:creationId xmlns:p14="http://schemas.microsoft.com/office/powerpoint/2010/main" val="48261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rPr>
              <a:t>Requirement 4.6-3. Long-term reentry for space structures in </a:t>
            </a:r>
            <a:r>
              <a:rPr lang="en-US" sz="1200" dirty="0">
                <a:solidFill>
                  <a:srgbClr val="0070C0"/>
                </a:solidFill>
                <a:latin typeface="Times New Roman" panose="02020603050405020304" pitchFamily="18" charset="0"/>
              </a:rPr>
              <a:t>Medium Earth Orbit (MEO), Tundra orbits, highly inclined GEO, and other orbits </a:t>
            </a:r>
            <a:r>
              <a:rPr lang="en-US" sz="1200" dirty="0">
                <a:latin typeface="Times New Roman" panose="02020603050405020304" pitchFamily="18" charset="0"/>
              </a:rPr>
              <a:t>shall: </a:t>
            </a:r>
          </a:p>
          <a:p>
            <a:pPr marL="0" indent="0">
              <a:buNone/>
            </a:pPr>
            <a:r>
              <a:rPr lang="en-US" sz="1200" dirty="0">
                <a:latin typeface="Times New Roman" panose="02020603050405020304" pitchFamily="18" charset="0"/>
              </a:rPr>
              <a:t>a. Maneuver to a disposal orbit where orbital resonances will increase the eccentricity for long-term reentry of the space structure, </a:t>
            </a:r>
          </a:p>
          <a:p>
            <a:pPr marL="0" indent="0">
              <a:buNone/>
            </a:pPr>
            <a:r>
              <a:rPr lang="en-US" sz="1200" dirty="0">
                <a:latin typeface="Times New Roman" panose="02020603050405020304" pitchFamily="18" charset="0"/>
              </a:rPr>
              <a:t>b.  Limit the postmission orbital lifetime to </a:t>
            </a:r>
            <a:r>
              <a:rPr lang="en-US" sz="1200" dirty="0">
                <a:solidFill>
                  <a:srgbClr val="0070C0"/>
                </a:solidFill>
                <a:latin typeface="Times New Roman" panose="02020603050405020304" pitchFamily="18" charset="0"/>
              </a:rPr>
              <a:t>as short as practicable but no more than 200 years</a:t>
            </a:r>
            <a:r>
              <a:rPr lang="en-US" sz="1200" dirty="0">
                <a:latin typeface="Times New Roman" panose="02020603050405020304" pitchFamily="18" charset="0"/>
              </a:rPr>
              <a:t>,</a:t>
            </a:r>
          </a:p>
          <a:p>
            <a:pPr marL="0" indent="0">
              <a:buNone/>
            </a:pPr>
            <a:r>
              <a:rPr lang="en-US" sz="1200" dirty="0">
                <a:latin typeface="Times New Roman" panose="02020603050405020304" pitchFamily="18" charset="0"/>
              </a:rPr>
              <a:t>c. Limit the time spent by the space structure in the </a:t>
            </a:r>
            <a:r>
              <a:rPr lang="en-US" sz="1200" dirty="0">
                <a:solidFill>
                  <a:srgbClr val="0070C0"/>
                </a:solidFill>
                <a:latin typeface="Times New Roman" panose="02020603050405020304" pitchFamily="18" charset="0"/>
              </a:rPr>
              <a:t>LEO zone, the GEO zone, and between 20,182 +/- 300 km to 25 years or less per zone</a:t>
            </a:r>
            <a:r>
              <a:rPr lang="en-US" sz="1200" dirty="0">
                <a:latin typeface="Times New Roman" panose="02020603050405020304" pitchFamily="18" charset="0"/>
              </a:rPr>
              <a:t>, and </a:t>
            </a:r>
          </a:p>
          <a:p>
            <a:pPr marL="0" indent="0">
              <a:buNone/>
            </a:pPr>
            <a:r>
              <a:rPr lang="en-US" sz="1200" dirty="0">
                <a:latin typeface="Times New Roman" panose="02020603050405020304" pitchFamily="18" charset="0"/>
              </a:rPr>
              <a:t>d. Limit the </a:t>
            </a:r>
            <a:r>
              <a:rPr lang="en-US" sz="1200" dirty="0">
                <a:solidFill>
                  <a:srgbClr val="0070C0"/>
                </a:solidFill>
                <a:latin typeface="Times New Roman" panose="02020603050405020304" pitchFamily="18" charset="0"/>
              </a:rPr>
              <a:t>probability of collisions </a:t>
            </a:r>
            <a:r>
              <a:rPr lang="en-US" sz="1200" dirty="0">
                <a:latin typeface="Times New Roman" panose="02020603050405020304" pitchFamily="18" charset="0"/>
              </a:rPr>
              <a:t>with debris </a:t>
            </a:r>
            <a:r>
              <a:rPr lang="en-US" sz="1200" dirty="0">
                <a:solidFill>
                  <a:srgbClr val="0070C0"/>
                </a:solidFill>
                <a:latin typeface="Times New Roman" panose="02020603050405020304" pitchFamily="18" charset="0"/>
              </a:rPr>
              <a:t>10 cm and larger </a:t>
            </a:r>
            <a:r>
              <a:rPr lang="en-US" sz="1200" dirty="0">
                <a:latin typeface="Times New Roman" panose="02020603050405020304" pitchFamily="18" charset="0"/>
              </a:rPr>
              <a:t>to less than 0.001 (1 in 1,000) during orbital lifetime.</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24</a:t>
            </a:fld>
            <a:endParaRPr lang="en-US"/>
          </a:p>
        </p:txBody>
      </p:sp>
    </p:spTree>
    <p:extLst>
      <p:ext uri="{BB962C8B-B14F-4D97-AF65-F5344CB8AC3E}">
        <p14:creationId xmlns:p14="http://schemas.microsoft.com/office/powerpoint/2010/main" val="328984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Times New Roman" panose="02020603050405020304" pitchFamily="18" charset="0"/>
              </a:rPr>
              <a:t>Requirement 4.6-4. Reliability of postmission disposal maneuver operations in Earth orbit: NASA space programs and projects shall ensure that all </a:t>
            </a:r>
            <a:r>
              <a:rPr lang="en-US" sz="1200" dirty="0">
                <a:solidFill>
                  <a:srgbClr val="0070C0"/>
                </a:solidFill>
                <a:latin typeface="Times New Roman" panose="02020603050405020304" pitchFamily="18" charset="0"/>
              </a:rPr>
              <a:t>postmission disposal operations </a:t>
            </a:r>
            <a:r>
              <a:rPr lang="en-US" sz="1200" dirty="0">
                <a:solidFill>
                  <a:srgbClr val="000000"/>
                </a:solidFill>
                <a:latin typeface="Times New Roman" panose="02020603050405020304" pitchFamily="18" charset="0"/>
              </a:rPr>
              <a:t>to meet Requirements 4.6-1, 4.6-2, and/or 4.6-3 are designed for a probability of success as follows: </a:t>
            </a:r>
          </a:p>
          <a:p>
            <a:endParaRPr lang="en-US" sz="1200" dirty="0">
              <a:solidFill>
                <a:srgbClr val="000000"/>
              </a:solidFill>
              <a:latin typeface="Times New Roman" panose="02020603050405020304" pitchFamily="18" charset="0"/>
            </a:endParaRPr>
          </a:p>
          <a:p>
            <a:pPr marL="342900" indent="-342900">
              <a:buAutoNum type="alphaLcPeriod"/>
            </a:pPr>
            <a:r>
              <a:rPr lang="en-US" sz="1200" dirty="0">
                <a:solidFill>
                  <a:srgbClr val="000000"/>
                </a:solidFill>
                <a:latin typeface="Times New Roman" panose="02020603050405020304" pitchFamily="18" charset="0"/>
              </a:rPr>
              <a:t>Be </a:t>
            </a:r>
            <a:r>
              <a:rPr lang="en-US" sz="1200" dirty="0">
                <a:solidFill>
                  <a:srgbClr val="0070C0"/>
                </a:solidFill>
                <a:latin typeface="Times New Roman" panose="02020603050405020304" pitchFamily="18" charset="0"/>
              </a:rPr>
              <a:t>no less than 0.90 </a:t>
            </a:r>
            <a:r>
              <a:rPr lang="en-US" sz="1200" dirty="0">
                <a:solidFill>
                  <a:srgbClr val="000000"/>
                </a:solidFill>
                <a:latin typeface="Times New Roman" panose="02020603050405020304" pitchFamily="18" charset="0"/>
              </a:rPr>
              <a:t>at EOM</a:t>
            </a:r>
            <a:r>
              <a:rPr lang="en-US" sz="1200" dirty="0">
                <a:solidFill>
                  <a:schemeClr val="accent6">
                    <a:lumMod val="60000"/>
                    <a:lumOff val="40000"/>
                  </a:schemeClr>
                </a:solidFill>
                <a:latin typeface="Times New Roman" panose="02020603050405020304" pitchFamily="18" charset="0"/>
              </a:rPr>
              <a:t>, </a:t>
            </a:r>
            <a:r>
              <a:rPr lang="en-US" sz="1200" dirty="0">
                <a:solidFill>
                  <a:srgbClr val="0070C0"/>
                </a:solidFill>
                <a:latin typeface="Times New Roman" panose="02020603050405020304" pitchFamily="18" charset="0"/>
              </a:rPr>
              <a:t>and </a:t>
            </a:r>
          </a:p>
          <a:p>
            <a:pPr marL="342900" indent="-342900">
              <a:buAutoNum type="alphaLcPeriod"/>
            </a:pPr>
            <a:endParaRPr lang="en-US" sz="1200" dirty="0">
              <a:solidFill>
                <a:srgbClr val="0070C0"/>
              </a:solidFill>
              <a:latin typeface="Times New Roman" panose="02020603050405020304" pitchFamily="18" charset="0"/>
            </a:endParaRPr>
          </a:p>
          <a:p>
            <a:r>
              <a:rPr lang="en-US" sz="1200" dirty="0">
                <a:solidFill>
                  <a:srgbClr val="000000"/>
                </a:solidFill>
                <a:latin typeface="Times New Roman" panose="02020603050405020304" pitchFamily="18" charset="0"/>
              </a:rPr>
              <a:t>b. For </a:t>
            </a:r>
            <a:r>
              <a:rPr lang="en-US" sz="1200" dirty="0">
                <a:solidFill>
                  <a:srgbClr val="0070C0"/>
                </a:solidFill>
                <a:latin typeface="Times New Roman" panose="02020603050405020304" pitchFamily="18" charset="0"/>
              </a:rPr>
              <a:t>controlled reentry</a:t>
            </a:r>
            <a:r>
              <a:rPr lang="en-US" sz="1200" dirty="0">
                <a:solidFill>
                  <a:srgbClr val="000000"/>
                </a:solidFill>
                <a:latin typeface="Times New Roman" panose="02020603050405020304" pitchFamily="18" charset="0"/>
              </a:rPr>
              <a:t>, the </a:t>
            </a:r>
            <a:r>
              <a:rPr lang="en-US" sz="1200" dirty="0">
                <a:solidFill>
                  <a:srgbClr val="0070C0"/>
                </a:solidFill>
                <a:latin typeface="Times New Roman" panose="02020603050405020304" pitchFamily="18" charset="0"/>
              </a:rPr>
              <a:t>probability of success </a:t>
            </a:r>
            <a:r>
              <a:rPr lang="en-US" sz="1200" dirty="0">
                <a:solidFill>
                  <a:srgbClr val="000000"/>
                </a:solidFill>
                <a:latin typeface="Times New Roman" panose="02020603050405020304" pitchFamily="18" charset="0"/>
              </a:rPr>
              <a:t>at the time of </a:t>
            </a:r>
            <a:r>
              <a:rPr lang="en-US" sz="1200" dirty="0">
                <a:solidFill>
                  <a:srgbClr val="0070C0"/>
                </a:solidFill>
                <a:latin typeface="Times New Roman" panose="02020603050405020304" pitchFamily="18" charset="0"/>
              </a:rPr>
              <a:t>reentry burn</a:t>
            </a:r>
            <a:r>
              <a:rPr lang="en-US" sz="1200" dirty="0">
                <a:solidFill>
                  <a:srgbClr val="000000"/>
                </a:solidFill>
                <a:latin typeface="Times New Roman" panose="02020603050405020304" pitchFamily="18" charset="0"/>
              </a:rPr>
              <a:t> must be sufficiently high so as not to cause a violation of Requirement 4.7-1 pertaining to limiting the risk of </a:t>
            </a:r>
            <a:r>
              <a:rPr lang="en-US" sz="1200" dirty="0">
                <a:solidFill>
                  <a:srgbClr val="0070C0"/>
                </a:solidFill>
                <a:latin typeface="Times New Roman" panose="02020603050405020304" pitchFamily="18" charset="0"/>
              </a:rPr>
              <a:t>human casualty</a:t>
            </a:r>
            <a:r>
              <a:rPr lang="en-US" sz="1200" dirty="0">
                <a:solidFill>
                  <a:srgbClr val="000000"/>
                </a:solidFill>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25</a:t>
            </a:fld>
            <a:endParaRPr lang="en-US"/>
          </a:p>
        </p:txBody>
      </p:sp>
    </p:spTree>
    <p:extLst>
      <p:ext uri="{BB962C8B-B14F-4D97-AF65-F5344CB8AC3E}">
        <p14:creationId xmlns:p14="http://schemas.microsoft.com/office/powerpoint/2010/main" val="334051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Times New Roman" panose="02020603050405020304" pitchFamily="18" charset="0"/>
              </a:rPr>
              <a:t>Requirement 4.7-1. Limit the </a:t>
            </a:r>
            <a:r>
              <a:rPr lang="en-US" sz="1200" dirty="0">
                <a:solidFill>
                  <a:srgbClr val="0070C0"/>
                </a:solidFill>
                <a:latin typeface="Times New Roman" panose="02020603050405020304" pitchFamily="18" charset="0"/>
              </a:rPr>
              <a:t>risk of human casualty</a:t>
            </a:r>
            <a:r>
              <a:rPr lang="en-US" sz="1200" dirty="0">
                <a:solidFill>
                  <a:srgbClr val="000000"/>
                </a:solidFill>
                <a:latin typeface="Times New Roman" panose="02020603050405020304" pitchFamily="18" charset="0"/>
              </a:rPr>
              <a:t>: The </a:t>
            </a:r>
            <a:r>
              <a:rPr lang="en-US" sz="1200" dirty="0">
                <a:latin typeface="Times New Roman" panose="02020603050405020304" pitchFamily="18" charset="0"/>
              </a:rPr>
              <a:t>potential for human casualty is </a:t>
            </a:r>
            <a:r>
              <a:rPr lang="en-US" sz="1200" dirty="0">
                <a:solidFill>
                  <a:srgbClr val="000000"/>
                </a:solidFill>
                <a:latin typeface="Times New Roman" panose="02020603050405020304" pitchFamily="18" charset="0"/>
              </a:rPr>
              <a:t>assumed for any object with an impacting </a:t>
            </a:r>
            <a:r>
              <a:rPr lang="en-US" sz="1200" dirty="0">
                <a:solidFill>
                  <a:srgbClr val="0070C0"/>
                </a:solidFill>
                <a:latin typeface="Times New Roman" panose="02020603050405020304" pitchFamily="18" charset="0"/>
              </a:rPr>
              <a:t>kinetic energy in excess of 15 joules</a:t>
            </a:r>
            <a:r>
              <a:rPr lang="en-US" sz="1200" dirty="0">
                <a:solidFill>
                  <a:srgbClr val="000000"/>
                </a:solidFill>
                <a:latin typeface="Times New Roman" panose="02020603050405020304" pitchFamily="18" charset="0"/>
              </a:rPr>
              <a:t>: </a:t>
            </a:r>
          </a:p>
          <a:p>
            <a:pPr marL="342900" indent="-342900">
              <a:buAutoNum type="alphaLcPeriod"/>
            </a:pPr>
            <a:r>
              <a:rPr lang="en-US" sz="1200" dirty="0">
                <a:solidFill>
                  <a:srgbClr val="000000"/>
                </a:solidFill>
                <a:latin typeface="Times New Roman" panose="02020603050405020304" pitchFamily="18" charset="0"/>
              </a:rPr>
              <a:t>For </a:t>
            </a:r>
            <a:r>
              <a:rPr lang="en-US" sz="1200" dirty="0">
                <a:solidFill>
                  <a:srgbClr val="0070C0"/>
                </a:solidFill>
                <a:latin typeface="Times New Roman" panose="02020603050405020304" pitchFamily="18" charset="0"/>
              </a:rPr>
              <a:t>uncontrolled reentry</a:t>
            </a:r>
            <a:r>
              <a:rPr lang="en-US" sz="1200" dirty="0">
                <a:solidFill>
                  <a:srgbClr val="000000"/>
                </a:solidFill>
                <a:latin typeface="Times New Roman" panose="02020603050405020304" pitchFamily="18" charset="0"/>
              </a:rPr>
              <a:t>, the risk of human casualty from surviving debris shall </a:t>
            </a:r>
            <a:r>
              <a:rPr lang="en-US" sz="1200" dirty="0">
                <a:solidFill>
                  <a:srgbClr val="0070C0"/>
                </a:solidFill>
                <a:latin typeface="Times New Roman" panose="02020603050405020304" pitchFamily="18" charset="0"/>
              </a:rPr>
              <a:t>less than 0.0001 (1:10,000). </a:t>
            </a:r>
          </a:p>
          <a:p>
            <a:r>
              <a:rPr lang="en-US" sz="1200" dirty="0">
                <a:solidFill>
                  <a:srgbClr val="000000"/>
                </a:solidFill>
                <a:latin typeface="Times New Roman" panose="02020603050405020304" pitchFamily="18" charset="0"/>
              </a:rPr>
              <a:t>b. For </a:t>
            </a:r>
            <a:r>
              <a:rPr lang="en-US" sz="1200" dirty="0">
                <a:solidFill>
                  <a:srgbClr val="0070C0"/>
                </a:solidFill>
                <a:latin typeface="Times New Roman" panose="02020603050405020304" pitchFamily="18" charset="0"/>
              </a:rPr>
              <a:t>controlled reentry</a:t>
            </a:r>
            <a:r>
              <a:rPr lang="en-US" sz="1200" dirty="0">
                <a:solidFill>
                  <a:srgbClr val="000000"/>
                </a:solidFill>
                <a:latin typeface="Times New Roman" panose="02020603050405020304" pitchFamily="18" charset="0"/>
              </a:rPr>
              <a:t>, the selected trajectory shall ensure that no surviving debris impact with a kinetic energy greater than 15 joules is closer than 370 km from foreign landmasses, or is within 50 km from the continental U.S., territories of the U.S., and the permanent ice pack of Antarctica. </a:t>
            </a:r>
          </a:p>
          <a:p>
            <a:r>
              <a:rPr lang="en-US" sz="1200" dirty="0">
                <a:solidFill>
                  <a:srgbClr val="000000"/>
                </a:solidFill>
                <a:latin typeface="Times New Roman" panose="02020603050405020304" pitchFamily="18" charset="0"/>
              </a:rPr>
              <a:t>c. For </a:t>
            </a:r>
            <a:r>
              <a:rPr lang="en-US" sz="1200" dirty="0">
                <a:solidFill>
                  <a:srgbClr val="0070C0"/>
                </a:solidFill>
                <a:latin typeface="Times New Roman" panose="02020603050405020304" pitchFamily="18" charset="0"/>
              </a:rPr>
              <a:t>controlled reentry</a:t>
            </a:r>
            <a:r>
              <a:rPr lang="en-US" sz="1200" dirty="0">
                <a:solidFill>
                  <a:srgbClr val="000000"/>
                </a:solidFill>
                <a:latin typeface="Times New Roman" panose="02020603050405020304" pitchFamily="18" charset="0"/>
              </a:rPr>
              <a:t>, the </a:t>
            </a:r>
            <a:r>
              <a:rPr lang="en-US" sz="1200" dirty="0">
                <a:solidFill>
                  <a:srgbClr val="0070C0"/>
                </a:solidFill>
                <a:latin typeface="Times New Roman" panose="02020603050405020304" pitchFamily="18" charset="0"/>
              </a:rPr>
              <a:t>product </a:t>
            </a:r>
            <a:r>
              <a:rPr lang="en-US" sz="1200" dirty="0">
                <a:solidFill>
                  <a:srgbClr val="000000"/>
                </a:solidFill>
                <a:latin typeface="Times New Roman" panose="02020603050405020304" pitchFamily="18" charset="0"/>
              </a:rPr>
              <a:t>of the </a:t>
            </a:r>
            <a:r>
              <a:rPr lang="en-US" sz="1200" dirty="0">
                <a:solidFill>
                  <a:srgbClr val="0070C0"/>
                </a:solidFill>
                <a:latin typeface="Times New Roman" panose="02020603050405020304" pitchFamily="18" charset="0"/>
              </a:rPr>
              <a:t>probability of failure </a:t>
            </a:r>
            <a:r>
              <a:rPr lang="en-US" sz="1200" dirty="0">
                <a:solidFill>
                  <a:srgbClr val="000000"/>
                </a:solidFill>
                <a:latin typeface="Times New Roman" panose="02020603050405020304" pitchFamily="18" charset="0"/>
              </a:rPr>
              <a:t>to execute the </a:t>
            </a:r>
            <a:r>
              <a:rPr lang="en-US" sz="1200" dirty="0">
                <a:solidFill>
                  <a:srgbClr val="0070C0"/>
                </a:solidFill>
                <a:latin typeface="Times New Roman" panose="02020603050405020304" pitchFamily="18" charset="0"/>
              </a:rPr>
              <a:t>reentry burn</a:t>
            </a:r>
            <a:r>
              <a:rPr lang="en-US" sz="1200" dirty="0">
                <a:solidFill>
                  <a:srgbClr val="000000"/>
                </a:solidFill>
                <a:latin typeface="Times New Roman" panose="02020603050405020304" pitchFamily="18" charset="0"/>
              </a:rPr>
              <a:t> and the risk of </a:t>
            </a:r>
            <a:r>
              <a:rPr lang="en-US" sz="1200" dirty="0">
                <a:solidFill>
                  <a:srgbClr val="0070C0"/>
                </a:solidFill>
                <a:latin typeface="Times New Roman" panose="02020603050405020304" pitchFamily="18" charset="0"/>
              </a:rPr>
              <a:t>human casualty assuming uncontrolled </a:t>
            </a:r>
            <a:r>
              <a:rPr lang="en-US" sz="1200" dirty="0">
                <a:solidFill>
                  <a:srgbClr val="000000"/>
                </a:solidFill>
                <a:latin typeface="Times New Roman" panose="02020603050405020304" pitchFamily="18" charset="0"/>
              </a:rPr>
              <a:t>reentry shall </a:t>
            </a:r>
            <a:r>
              <a:rPr lang="en-US" sz="1200" dirty="0">
                <a:solidFill>
                  <a:srgbClr val="0070C0"/>
                </a:solidFill>
                <a:latin typeface="Times New Roman" panose="02020603050405020304" pitchFamily="18" charset="0"/>
              </a:rPr>
              <a:t>not exceed 0.0001 (1:10,000)</a:t>
            </a:r>
            <a:r>
              <a:rPr lang="en-US" sz="1200" dirty="0">
                <a:solidFill>
                  <a:srgbClr val="000000"/>
                </a:solidFill>
                <a:latin typeface="Times New Roman" panose="02020603050405020304" pitchFamily="18" charset="0"/>
              </a:rPr>
              <a:t>. </a:t>
            </a:r>
          </a:p>
          <a:p>
            <a:r>
              <a:rPr lang="en-US" sz="1200" dirty="0">
                <a:solidFill>
                  <a:srgbClr val="000000"/>
                </a:solidFill>
                <a:latin typeface="Times New Roman" panose="02020603050405020304" pitchFamily="18" charset="0"/>
              </a:rPr>
              <a:t>d. For </a:t>
            </a:r>
            <a:r>
              <a:rPr lang="en-US" sz="1200" dirty="0">
                <a:solidFill>
                  <a:srgbClr val="0070C0"/>
                </a:solidFill>
                <a:latin typeface="Times New Roman" panose="02020603050405020304" pitchFamily="18" charset="0"/>
              </a:rPr>
              <a:t>long-term reentry </a:t>
            </a:r>
            <a:r>
              <a:rPr lang="en-US" sz="1200" dirty="0">
                <a:solidFill>
                  <a:srgbClr val="000000"/>
                </a:solidFill>
                <a:latin typeface="Times New Roman" panose="02020603050405020304" pitchFamily="18" charset="0"/>
              </a:rPr>
              <a:t>of space structures in MEO, Tundra orbits, highly inclined GEO, and other orbits: Surviving debris shall have </a:t>
            </a:r>
            <a:r>
              <a:rPr lang="en-US" sz="1200" dirty="0">
                <a:solidFill>
                  <a:srgbClr val="0070C0"/>
                </a:solidFill>
                <a:latin typeface="Times New Roman" panose="02020603050405020304" pitchFamily="18" charset="0"/>
              </a:rPr>
              <a:t>less than 7 m</a:t>
            </a:r>
            <a:r>
              <a:rPr lang="en-US" sz="1200" baseline="30000" dirty="0">
                <a:solidFill>
                  <a:srgbClr val="0070C0"/>
                </a:solidFill>
                <a:latin typeface="Times New Roman" panose="02020603050405020304" pitchFamily="18" charset="0"/>
              </a:rPr>
              <a:t>2</a:t>
            </a:r>
            <a:r>
              <a:rPr lang="en-US" sz="1200" dirty="0">
                <a:solidFill>
                  <a:srgbClr val="0070C0"/>
                </a:solidFill>
                <a:latin typeface="Times New Roman" panose="02020603050405020304" pitchFamily="18" charset="0"/>
              </a:rPr>
              <a:t> total debris casualty </a:t>
            </a:r>
            <a:r>
              <a:rPr lang="en-US" sz="1200" dirty="0">
                <a:solidFill>
                  <a:srgbClr val="000000"/>
                </a:solidFill>
                <a:latin typeface="Times New Roman" panose="02020603050405020304" pitchFamily="18" charset="0"/>
              </a:rPr>
              <a:t>area or </a:t>
            </a:r>
            <a:r>
              <a:rPr lang="en-US" sz="1200" dirty="0">
                <a:solidFill>
                  <a:srgbClr val="0070C0"/>
                </a:solidFill>
                <a:latin typeface="Times New Roman" panose="02020603050405020304" pitchFamily="18" charset="0"/>
              </a:rPr>
              <a:t>0.0001 (1 in 10,000) risk of human casualty</a:t>
            </a:r>
            <a:r>
              <a:rPr lang="en-US" sz="1200" dirty="0">
                <a:solidFill>
                  <a:srgbClr val="000000"/>
                </a:solidFill>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26</a:t>
            </a:fld>
            <a:endParaRPr lang="en-US"/>
          </a:p>
        </p:txBody>
      </p:sp>
    </p:spTree>
    <p:extLst>
      <p:ext uri="{BB962C8B-B14F-4D97-AF65-F5344CB8AC3E}">
        <p14:creationId xmlns:p14="http://schemas.microsoft.com/office/powerpoint/2010/main" val="59558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60FE7-CCF4-42A3-A23F-A5E18310F73C}" type="slidenum">
              <a:rPr lang="en-US" smtClean="0"/>
              <a:t>6</a:t>
            </a:fld>
            <a:endParaRPr lang="en-US"/>
          </a:p>
        </p:txBody>
      </p:sp>
    </p:spTree>
    <p:extLst>
      <p:ext uri="{BB962C8B-B14F-4D97-AF65-F5344CB8AC3E}">
        <p14:creationId xmlns:p14="http://schemas.microsoft.com/office/powerpoint/2010/main" val="99107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Requirement 4.8-1. Special classes of space missions: Special classes of space missions, including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large constellations; rendezvous, proximity operations, and satellite servicing; safety of active debris removal operations; tethers; and small satellites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shall comply with (1) the requirements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in Sections 4.3 through 4.7,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 the applicable mitigation standard practices established in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Objective 5 of the 2019 ODMSP</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and (3) the following: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endParaRPr>
          </a:p>
          <a:p>
            <a:pPr marL="228600" marR="0" lvl="0" indent="-228600" algn="l" defTabSz="914400" rtl="0" eaLnBrk="0" fontAlgn="base" latinLnBrk="0" hangingPunct="0">
              <a:lnSpc>
                <a:spcPct val="100000"/>
              </a:lnSpc>
              <a:spcBef>
                <a:spcPct val="0"/>
              </a:spcBef>
              <a:spcAft>
                <a:spcPct val="0"/>
              </a:spcAft>
              <a:buClrTx/>
              <a:buSzTx/>
              <a:buFontTx/>
              <a:buAutoNum type="alphaLcPeriod"/>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Tether systems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Intact and remnants of severed tether systems in Earth orbit shall limit the generation of orbital debris from on-orbit collisions with other operational spacecraft. Tether systems should generally not remain deployed after the completion of their mission objectives. After mission objectives are met, such tethers should have provisions for disposal (full retraction/stowing and/or removal from Earth orbit) with a probability of success greater than 0.9. Those provisions include an assessment of the reliability of the disposal system and accounting for the possibility of damage to or cutting of the tether prior to disposal.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b. Small satellites, including</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 CubeSats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For spacecraft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smaller than 10 cm × 10 cm × 10 cm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when fully deployed:</a:t>
            </a:r>
          </a:p>
          <a:p>
            <a:pPr lvl="1">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(1) Any spacecraft in LEO shall be limited to an orbital lifetime as short as practicable but no more than 25 years after completion of mission. </a:t>
            </a:r>
          </a:p>
          <a:p>
            <a:pPr lvl="1">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 The total spacecraft object-time product in LEO shall be less than 100 object-years per mission. </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28</a:t>
            </a:fld>
            <a:endParaRPr lang="en-US"/>
          </a:p>
        </p:txBody>
      </p:sp>
    </p:spTree>
    <p:extLst>
      <p:ext uri="{BB962C8B-B14F-4D97-AF65-F5344CB8AC3E}">
        <p14:creationId xmlns:p14="http://schemas.microsoft.com/office/powerpoint/2010/main" val="2306756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2019 ODMSP Objective 5: Clarification and Additional Standard Practices for Certain Classes of Space Operations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5-1.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Large Constellations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 constellation consisting of 100 or more operational spacecraft cumulative is considered a large constellation.</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Each spacecraft in a large constellation should have a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probability of successful postmission disposal at a level greater than 0.9 with a goal of 0.99 or better</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 determining the successful postmission disposal threshold, factors such as mass, collision probability, orbital location, and other relevant parameters should be considered.</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For large constellations, Objective 4-1.a.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[Direct reentry or heliocentric orbit]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is the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preferred postmission disposal option</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for the spacecraft. In developing the mission profile, the program should limit the cumulative reentry human casualty risk from the constellation.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5-2. Small satellites, including CubeSats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[Same as NASA-STD-8719.14C Requirement 4.8-1.b]</a:t>
            </a:r>
            <a:endPar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5-3.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Rendezvous, proximity operations, and satellite servicing</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 developing the mission profile for a structure, the program should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limit the risk of debris generation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as an outcome of the operations. The program should (1) limit the probability of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accidental collision</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and (2) limit the probability of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accidental explosion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resulting from the operations. Any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planned debris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generated as a result of the operations should follow the standard practices for mission-related debris set forth in Objective 1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[Equivalent to NASA-STD-8719.14C Requirement 4.3-1 on operational debris]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a:t>
            </a:r>
          </a:p>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29</a:t>
            </a:fld>
            <a:endParaRPr lang="en-US"/>
          </a:p>
        </p:txBody>
      </p:sp>
    </p:spTree>
    <p:extLst>
      <p:ext uri="{BB962C8B-B14F-4D97-AF65-F5344CB8AC3E}">
        <p14:creationId xmlns:p14="http://schemas.microsoft.com/office/powerpoint/2010/main" val="22706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31</a:t>
            </a:fld>
            <a:endParaRPr lang="en-US"/>
          </a:p>
        </p:txBody>
      </p:sp>
    </p:spTree>
    <p:extLst>
      <p:ext uri="{BB962C8B-B14F-4D97-AF65-F5344CB8AC3E}">
        <p14:creationId xmlns:p14="http://schemas.microsoft.com/office/powerpoint/2010/main" val="99441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859752-BA90-45C2-8D87-B21E7126B24F}" type="slidenum">
              <a:rPr lang="en-US"/>
              <a:pPr/>
              <a:t>39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pitchFamily="34" charset="-128"/>
            </a:endParaRPr>
          </a:p>
        </p:txBody>
      </p:sp>
    </p:spTree>
    <p:extLst>
      <p:ext uri="{BB962C8B-B14F-4D97-AF65-F5344CB8AC3E}">
        <p14:creationId xmlns:p14="http://schemas.microsoft.com/office/powerpoint/2010/main" val="4203335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B40A87-9CCA-4569-B546-05C55F8FF5AA}" type="slidenum">
              <a:rPr lang="en-US" smtClean="0"/>
              <a:t>41</a:t>
            </a:fld>
            <a:endParaRPr lang="en-US"/>
          </a:p>
        </p:txBody>
      </p:sp>
    </p:spTree>
    <p:extLst>
      <p:ext uri="{BB962C8B-B14F-4D97-AF65-F5344CB8AC3E}">
        <p14:creationId xmlns:p14="http://schemas.microsoft.com/office/powerpoint/2010/main" val="1810825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49</a:t>
            </a:fld>
            <a:endParaRPr lang="en-US"/>
          </a:p>
        </p:txBody>
      </p:sp>
    </p:spTree>
    <p:extLst>
      <p:ext uri="{BB962C8B-B14F-4D97-AF65-F5344CB8AC3E}">
        <p14:creationId xmlns:p14="http://schemas.microsoft.com/office/powerpoint/2010/main" val="1399096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50</a:t>
            </a:fld>
            <a:endParaRPr lang="en-US"/>
          </a:p>
        </p:txBody>
      </p:sp>
    </p:spTree>
    <p:extLst>
      <p:ext uri="{BB962C8B-B14F-4D97-AF65-F5344CB8AC3E}">
        <p14:creationId xmlns:p14="http://schemas.microsoft.com/office/powerpoint/2010/main" val="2532433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51</a:t>
            </a:fld>
            <a:endParaRPr lang="en-US"/>
          </a:p>
        </p:txBody>
      </p:sp>
    </p:spTree>
    <p:extLst>
      <p:ext uri="{BB962C8B-B14F-4D97-AF65-F5344CB8AC3E}">
        <p14:creationId xmlns:p14="http://schemas.microsoft.com/office/powerpoint/2010/main" val="216723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credits: https://spacenews.com/op-ed-damage-to-canadarm2-on-iss-once-again-highlights-space-debris-problem/ </a:t>
            </a:r>
          </a:p>
          <a:p>
            <a:endParaRPr lang="en-US" dirty="0"/>
          </a:p>
          <a:p>
            <a:r>
              <a:rPr lang="en-US" dirty="0"/>
              <a:t>https://www.esa.int/Space_Safety/Swarm_dodges_collision_during_climb_to_escape_Sun_s_wrath</a:t>
            </a:r>
          </a:p>
          <a:p>
            <a:r>
              <a:rPr lang="en-US" dirty="0"/>
              <a:t>Particle ~1cm, damage: 9 strings\connectors</a:t>
            </a:r>
          </a:p>
        </p:txBody>
      </p:sp>
      <p:sp>
        <p:nvSpPr>
          <p:cNvPr id="4" name="Slide Number Placeholder 3"/>
          <p:cNvSpPr>
            <a:spLocks noGrp="1"/>
          </p:cNvSpPr>
          <p:nvPr>
            <p:ph type="sldNum" sz="quarter" idx="5"/>
          </p:nvPr>
        </p:nvSpPr>
        <p:spPr/>
        <p:txBody>
          <a:bodyPr/>
          <a:lstStyle/>
          <a:p>
            <a:fld id="{F1760FE7-CCF4-42A3-A23F-A5E18310F73C}" type="slidenum">
              <a:rPr lang="en-US" smtClean="0"/>
              <a:t>7</a:t>
            </a:fld>
            <a:endParaRPr lang="en-US"/>
          </a:p>
        </p:txBody>
      </p:sp>
    </p:spTree>
    <p:extLst>
      <p:ext uri="{BB962C8B-B14F-4D97-AF65-F5344CB8AC3E}">
        <p14:creationId xmlns:p14="http://schemas.microsoft.com/office/powerpoint/2010/main" val="157275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1997-98 Launch of Iridium constellation (~88 satellites). 2018-2022 Launch of </a:t>
            </a:r>
            <a:r>
              <a:rPr lang="en-US" dirty="0" err="1"/>
              <a:t>Starlink</a:t>
            </a:r>
            <a:r>
              <a:rPr lang="en-US" dirty="0"/>
              <a:t> (~2675 satellites to date). </a:t>
            </a:r>
          </a:p>
        </p:txBody>
      </p:sp>
      <p:sp>
        <p:nvSpPr>
          <p:cNvPr id="4" name="Slide Number Placeholder 3"/>
          <p:cNvSpPr>
            <a:spLocks noGrp="1"/>
          </p:cNvSpPr>
          <p:nvPr>
            <p:ph type="sldNum" sz="quarter" idx="5"/>
          </p:nvPr>
        </p:nvSpPr>
        <p:spPr/>
        <p:txBody>
          <a:bodyPr/>
          <a:lstStyle/>
          <a:p>
            <a:fld id="{F1760FE7-CCF4-42A3-A23F-A5E18310F73C}" type="slidenum">
              <a:rPr lang="en-US" smtClean="0"/>
              <a:t>8</a:t>
            </a:fld>
            <a:endParaRPr lang="en-US"/>
          </a:p>
        </p:txBody>
      </p:sp>
    </p:spTree>
    <p:extLst>
      <p:ext uri="{BB962C8B-B14F-4D97-AF65-F5344CB8AC3E}">
        <p14:creationId xmlns:p14="http://schemas.microsoft.com/office/powerpoint/2010/main" val="332597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1997-98 Launch of Iridium constellation (~88 satellites). 2018-2022 Launch of </a:t>
            </a:r>
            <a:r>
              <a:rPr lang="en-US" dirty="0" err="1"/>
              <a:t>Starlink</a:t>
            </a:r>
            <a:r>
              <a:rPr lang="en-US" dirty="0"/>
              <a:t> (~2675 satellites to date). </a:t>
            </a:r>
          </a:p>
        </p:txBody>
      </p:sp>
      <p:sp>
        <p:nvSpPr>
          <p:cNvPr id="4" name="Slide Number Placeholder 3"/>
          <p:cNvSpPr>
            <a:spLocks noGrp="1"/>
          </p:cNvSpPr>
          <p:nvPr>
            <p:ph type="sldNum" sz="quarter" idx="5"/>
          </p:nvPr>
        </p:nvSpPr>
        <p:spPr/>
        <p:txBody>
          <a:bodyPr/>
          <a:lstStyle/>
          <a:p>
            <a:fld id="{F1760FE7-CCF4-42A3-A23F-A5E18310F73C}" type="slidenum">
              <a:rPr lang="en-US" smtClean="0"/>
              <a:t>9</a:t>
            </a:fld>
            <a:endParaRPr lang="en-US"/>
          </a:p>
        </p:txBody>
      </p:sp>
    </p:spTree>
    <p:extLst>
      <p:ext uri="{BB962C8B-B14F-4D97-AF65-F5344CB8AC3E}">
        <p14:creationId xmlns:p14="http://schemas.microsoft.com/office/powerpoint/2010/main" val="39268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Satellite image: https://www.nasa.gov/mission_pages/hurricanes/features/parasol.html </a:t>
            </a:r>
          </a:p>
        </p:txBody>
      </p:sp>
      <p:sp>
        <p:nvSpPr>
          <p:cNvPr id="4" name="Slide Number Placeholder 3"/>
          <p:cNvSpPr>
            <a:spLocks noGrp="1"/>
          </p:cNvSpPr>
          <p:nvPr>
            <p:ph type="sldNum" sz="quarter" idx="10"/>
          </p:nvPr>
        </p:nvSpPr>
        <p:spPr/>
        <p:txBody>
          <a:bodyPr/>
          <a:lstStyle/>
          <a:p>
            <a:pPr>
              <a:defRPr/>
            </a:pPr>
            <a:fld id="{4C527573-1AEF-49D3-A7D4-BA16FF09E57C}" type="slidenum">
              <a:rPr lang="en-US" smtClean="0"/>
              <a:pPr>
                <a:defRPr/>
              </a:pPr>
              <a:t>10</a:t>
            </a:fld>
            <a:endParaRPr lang="en-US"/>
          </a:p>
        </p:txBody>
      </p:sp>
    </p:spTree>
    <p:extLst>
      <p:ext uri="{BB962C8B-B14F-4D97-AF65-F5344CB8AC3E}">
        <p14:creationId xmlns:p14="http://schemas.microsoft.com/office/powerpoint/2010/main" val="384396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527573-1AEF-49D3-A7D4-BA16FF09E57C}" type="slidenum">
              <a:rPr lang="en-US" smtClean="0"/>
              <a:pPr>
                <a:defRPr/>
              </a:pPr>
              <a:t>11</a:t>
            </a:fld>
            <a:endParaRPr lang="en-US"/>
          </a:p>
        </p:txBody>
      </p:sp>
    </p:spTree>
    <p:extLst>
      <p:ext uri="{BB962C8B-B14F-4D97-AF65-F5344CB8AC3E}">
        <p14:creationId xmlns:p14="http://schemas.microsoft.com/office/powerpoint/2010/main" val="232150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Iridium-Cosmos: ~ 800 km; 	Fengyun-1C: 865 km; 	</a:t>
            </a:r>
            <a:r>
              <a:rPr lang="en-US" altLang="en-US" dirty="0" err="1"/>
              <a:t>Starlink</a:t>
            </a:r>
            <a:r>
              <a:rPr lang="en-US" altLang="en-US" dirty="0"/>
              <a:t>, </a:t>
            </a:r>
            <a:r>
              <a:rPr lang="en-US" altLang="en-US" dirty="0" err="1"/>
              <a:t>cubesats</a:t>
            </a:r>
            <a:r>
              <a:rPr lang="en-US" altLang="en-US" dirty="0"/>
              <a:t>: &lt; 650 km;		</a:t>
            </a:r>
            <a:r>
              <a:rPr lang="en-US" altLang="en-US" dirty="0" err="1"/>
              <a:t>OneWeb</a:t>
            </a:r>
            <a:r>
              <a:rPr lang="en-US" altLang="en-US" dirty="0"/>
              <a:t>: 1200 km.</a:t>
            </a:r>
          </a:p>
          <a:p>
            <a:pPr eaLnBrk="1" hangingPunct="1">
              <a:spcBef>
                <a:spcPct val="0"/>
              </a:spcBef>
            </a:pPr>
            <a:endParaRPr lang="en-US" altLang="en-US" dirty="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64011C-ABC0-4332-B39A-37B0AA48657D}"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44469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527573-1AEF-49D3-A7D4-BA16FF09E57C}" type="slidenum">
              <a:rPr lang="en-US" smtClean="0"/>
              <a:pPr>
                <a:defRPr/>
              </a:pPr>
              <a:t>14</a:t>
            </a:fld>
            <a:endParaRPr lang="en-US"/>
          </a:p>
        </p:txBody>
      </p:sp>
    </p:spTree>
    <p:extLst>
      <p:ext uri="{BB962C8B-B14F-4D97-AF65-F5344CB8AC3E}">
        <p14:creationId xmlns:p14="http://schemas.microsoft.com/office/powerpoint/2010/main" val="718141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1" y="1447799"/>
            <a:ext cx="7195625" cy="1244600"/>
          </a:xfrm>
          <a:prstGeom prst="rect">
            <a:avLst/>
          </a:prstGeom>
          <a:gradFill flip="none" rotWithShape="1">
            <a:gsLst>
              <a:gs pos="70000">
                <a:srgbClr val="541A7C"/>
              </a:gs>
              <a:gs pos="100000">
                <a:srgbClr val="541A7C">
                  <a:alpha val="0"/>
                </a:srgbClr>
              </a:gs>
              <a:gs pos="50000">
                <a:srgbClr val="541A7C">
                  <a:alpha val="93000"/>
                </a:srgbClr>
              </a:gs>
            </a:gsLst>
            <a:lin ang="0" scaled="1"/>
            <a:tileRect/>
          </a:gradFill>
          <a:ln w="9525" cap="flat" cmpd="sng" algn="ctr">
            <a:noFill/>
            <a:prstDash val="solid"/>
            <a:round/>
            <a:headEnd type="none" w="med" len="med"/>
            <a:tailEnd type="none" w="med" len="med"/>
          </a:ln>
          <a:effectLst/>
        </p:spPr>
        <p:txBody>
          <a:bodyPr/>
          <a:lstStyle/>
          <a:p>
            <a:pPr>
              <a:defRPr/>
            </a:pPr>
            <a:endParaRPr lang="en-US">
              <a:latin typeface="Arial" pitchFamily="-111" charset="0"/>
              <a:ea typeface="ＭＳ Ｐゴシック" pitchFamily="-111" charset="-128"/>
            </a:endParaRPr>
          </a:p>
        </p:txBody>
      </p:sp>
      <p:pic>
        <p:nvPicPr>
          <p:cNvPr id="5" name="NASA.gif" descr="/Users/kagammage/Documents/CustomerWork/Meatballs/NASA.gif"/>
          <p:cNvPicPr>
            <a:picLocks noChangeAspect="1"/>
          </p:cNvPicPr>
          <p:nvPr userDrawn="1"/>
        </p:nvPicPr>
        <p:blipFill>
          <a:blip r:embed="rId3"/>
          <a:srcRect/>
          <a:stretch>
            <a:fillRect/>
          </a:stretch>
        </p:blipFill>
        <p:spPr bwMode="auto">
          <a:xfrm>
            <a:off x="7705725" y="254000"/>
            <a:ext cx="1004888" cy="863600"/>
          </a:xfrm>
          <a:prstGeom prst="rect">
            <a:avLst/>
          </a:prstGeom>
          <a:noFill/>
          <a:ln w="9525">
            <a:noFill/>
            <a:miter lim="800000"/>
            <a:headEnd/>
            <a:tailEnd/>
          </a:ln>
        </p:spPr>
      </p:pic>
      <p:sp>
        <p:nvSpPr>
          <p:cNvPr id="6" name="Text Box 63"/>
          <p:cNvSpPr txBox="1">
            <a:spLocks noChangeArrowheads="1"/>
          </p:cNvSpPr>
          <p:nvPr userDrawn="1"/>
        </p:nvSpPr>
        <p:spPr bwMode="auto">
          <a:xfrm>
            <a:off x="385763" y="595313"/>
            <a:ext cx="3830637" cy="228600"/>
          </a:xfrm>
          <a:prstGeom prst="rect">
            <a:avLst/>
          </a:prstGeom>
          <a:noFill/>
          <a:ln w="9525">
            <a:noFill/>
            <a:miter lim="800000"/>
            <a:headEnd/>
            <a:tailEnd/>
          </a:ln>
          <a:effectLst/>
        </p:spPr>
        <p:txBody>
          <a:bodyPr>
            <a:spAutoFit/>
          </a:bodyPr>
          <a:lstStyle/>
          <a:p>
            <a:pPr>
              <a:spcBef>
                <a:spcPct val="50000"/>
              </a:spcBef>
              <a:defRPr/>
            </a:pPr>
            <a:r>
              <a:rPr lang="en-US" sz="900" dirty="0">
                <a:latin typeface="Arial" pitchFamily="-111" charset="0"/>
                <a:ea typeface="ＭＳ Ｐゴシック" pitchFamily="-111" charset="-128"/>
              </a:rPr>
              <a:t>National Aeronautics and Space Administration</a:t>
            </a:r>
          </a:p>
        </p:txBody>
      </p:sp>
      <p:sp>
        <p:nvSpPr>
          <p:cNvPr id="7" name="Text Box 66"/>
          <p:cNvSpPr txBox="1">
            <a:spLocks noChangeArrowheads="1"/>
          </p:cNvSpPr>
          <p:nvPr userDrawn="1"/>
        </p:nvSpPr>
        <p:spPr bwMode="auto">
          <a:xfrm>
            <a:off x="385763" y="6438900"/>
            <a:ext cx="1173162" cy="228600"/>
          </a:xfrm>
          <a:prstGeom prst="rect">
            <a:avLst/>
          </a:prstGeom>
          <a:noFill/>
          <a:ln w="9525">
            <a:noFill/>
            <a:miter lim="800000"/>
            <a:headEnd/>
            <a:tailEnd/>
          </a:ln>
          <a:effectLst/>
        </p:spPr>
        <p:txBody>
          <a:bodyPr>
            <a:spAutoFit/>
          </a:bodyPr>
          <a:lstStyle/>
          <a:p>
            <a:pPr>
              <a:spcBef>
                <a:spcPct val="50000"/>
              </a:spcBef>
              <a:defRPr/>
            </a:pPr>
            <a:r>
              <a:rPr lang="en-US" sz="900" b="1"/>
              <a:t>www.nasa.gov</a:t>
            </a:r>
            <a:endParaRPr lang="en-US" sz="900"/>
          </a:p>
        </p:txBody>
      </p:sp>
      <p:sp>
        <p:nvSpPr>
          <p:cNvPr id="9" name="Rectangle 38"/>
          <p:cNvSpPr txBox="1">
            <a:spLocks noChangeArrowheads="1"/>
          </p:cNvSpPr>
          <p:nvPr userDrawn="1"/>
        </p:nvSpPr>
        <p:spPr bwMode="auto">
          <a:xfrm>
            <a:off x="3399888" y="6061026"/>
            <a:ext cx="4557713" cy="331788"/>
          </a:xfrm>
          <a:prstGeom prst="rect">
            <a:avLst/>
          </a:prstGeom>
          <a:noFill/>
          <a:ln w="9525">
            <a:noFill/>
            <a:miter lim="800000"/>
            <a:headEnd/>
            <a:tailEnd/>
          </a:ln>
          <a:effectLst/>
        </p:spPr>
        <p:txBody>
          <a:bodyPr/>
          <a:lstStyle/>
          <a:p>
            <a:pPr>
              <a:defRPr/>
            </a:pPr>
            <a:r>
              <a:rPr lang="en-US" sz="1300" b="1" dirty="0">
                <a:solidFill>
                  <a:srgbClr val="84C134"/>
                </a:solidFill>
              </a:rPr>
              <a:t>Orbital Debris Services, Code 592</a:t>
            </a:r>
            <a:endParaRPr lang="en-US" sz="1300" dirty="0">
              <a:solidFill>
                <a:srgbClr val="84C134"/>
              </a:solidFill>
            </a:endParaRPr>
          </a:p>
        </p:txBody>
      </p:sp>
      <p:sp>
        <p:nvSpPr>
          <p:cNvPr id="12349" name="Rectangle 61"/>
          <p:cNvSpPr>
            <a:spLocks noGrp="1" noChangeArrowheads="1"/>
          </p:cNvSpPr>
          <p:nvPr>
            <p:ph type="ctrTitle" sz="quarter"/>
          </p:nvPr>
        </p:nvSpPr>
        <p:spPr>
          <a:xfrm>
            <a:off x="385763" y="1290557"/>
            <a:ext cx="6446837" cy="1497012"/>
          </a:xfrm>
          <a:ln>
            <a:noFill/>
          </a:ln>
        </p:spPr>
        <p:txBody>
          <a:bodyPr/>
          <a:lstStyle>
            <a:lvl1pPr>
              <a:lnSpc>
                <a:spcPct val="100000"/>
              </a:lnSpc>
              <a:defRPr sz="3200">
                <a:solidFill>
                  <a:srgbClr val="84C134"/>
                </a:solidFill>
                <a:effectLst/>
              </a:defRPr>
            </a:lvl1pPr>
          </a:lstStyle>
          <a:p>
            <a:r>
              <a:rPr lang="en-US" dirty="0"/>
              <a:t>Click to edit Master title style</a:t>
            </a:r>
          </a:p>
        </p:txBody>
      </p:sp>
      <p:sp>
        <p:nvSpPr>
          <p:cNvPr id="12350" name="Rectangle 62"/>
          <p:cNvSpPr>
            <a:spLocks noGrp="1" noChangeArrowheads="1"/>
          </p:cNvSpPr>
          <p:nvPr>
            <p:ph type="subTitle" sz="quarter" idx="1"/>
          </p:nvPr>
        </p:nvSpPr>
        <p:spPr>
          <a:xfrm>
            <a:off x="385763" y="3282470"/>
            <a:ext cx="4209398" cy="1252216"/>
          </a:xfrm>
        </p:spPr>
        <p:txBody>
          <a:bodyPr/>
          <a:lstStyle>
            <a:lvl1pPr marL="0" indent="0">
              <a:lnSpc>
                <a:spcPct val="90000"/>
              </a:lnSpc>
              <a:buFontTx/>
              <a:buNone/>
              <a:defRPr sz="2400">
                <a:solidFill>
                  <a:schemeClr val="tx1"/>
                </a:solidFill>
                <a:effectLst/>
              </a:defRPr>
            </a:lvl1pPr>
          </a:lstStyle>
          <a:p>
            <a:r>
              <a:rPr lang="en-US" dirty="0"/>
              <a:t>Click to edit Master subtitle style</a:t>
            </a:r>
          </a:p>
        </p:txBody>
      </p:sp>
      <p:sp>
        <p:nvSpPr>
          <p:cNvPr id="11" name="Rectangle 38"/>
          <p:cNvSpPr>
            <a:spLocks noGrp="1" noChangeArrowheads="1"/>
          </p:cNvSpPr>
          <p:nvPr>
            <p:ph type="ftr" sz="quarter" idx="11"/>
          </p:nvPr>
        </p:nvSpPr>
        <p:spPr>
          <a:xfrm>
            <a:off x="390525" y="6051550"/>
            <a:ext cx="7699375" cy="280988"/>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p:txBody>
          <a:bodyPr/>
          <a:lstStyle>
            <a:lvl1pPr>
              <a:defRPr smtClean="0"/>
            </a:lvl1pPr>
          </a:lstStyle>
          <a:p>
            <a:pPr>
              <a:defRPr/>
            </a:pPr>
            <a:fld id="{A3EAED69-79D2-4384-950D-D63E990EAEC1}" type="slidenum">
              <a:rPr lang="en-US"/>
              <a:pPr>
                <a:defRPr/>
              </a:pPr>
              <a:t>‹#›</a:t>
            </a:fld>
            <a:endParaRPr lang="en-US"/>
          </a:p>
        </p:txBody>
      </p:sp>
      <p:sp>
        <p:nvSpPr>
          <p:cNvPr id="6"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517525"/>
            <a:ext cx="2136775"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517525"/>
            <a:ext cx="6257925"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p:txBody>
          <a:bodyPr/>
          <a:lstStyle>
            <a:lvl1pPr>
              <a:defRPr smtClean="0"/>
            </a:lvl1pPr>
          </a:lstStyle>
          <a:p>
            <a:pPr>
              <a:defRPr/>
            </a:pPr>
            <a:fld id="{F9B8AC55-4435-4C17-8695-F81EF72AB677}" type="slidenum">
              <a:rPr lang="en-US"/>
              <a:pPr>
                <a:defRPr/>
              </a:pPr>
              <a:t>‹#›</a:t>
            </a:fld>
            <a:endParaRPr lang="en-US"/>
          </a:p>
        </p:txBody>
      </p:sp>
      <p:sp>
        <p:nvSpPr>
          <p:cNvPr id="6"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8"/>
          <p:cNvSpPr>
            <a:spLocks noGrp="1" noChangeArrowheads="1"/>
          </p:cNvSpPr>
          <p:nvPr>
            <p:ph type="ftr" sz="quarter" idx="10"/>
          </p:nvPr>
        </p:nvSpPr>
        <p:spPr>
          <a:xfrm>
            <a:off x="1082675" y="6459538"/>
            <a:ext cx="5022850"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5" name="Rectangle 13"/>
          <p:cNvSpPr>
            <a:spLocks noGrp="1" noChangeArrowheads="1"/>
          </p:cNvSpPr>
          <p:nvPr>
            <p:ph type="sldNum" sz="quarter" idx="11"/>
          </p:nvPr>
        </p:nvSpPr>
        <p:spPr/>
        <p:txBody>
          <a:bodyPr/>
          <a:lstStyle>
            <a:lvl1pPr>
              <a:defRPr smtClean="0"/>
            </a:lvl1pPr>
          </a:lstStyle>
          <a:p>
            <a:pPr>
              <a:defRPr/>
            </a:pPr>
            <a:fld id="{8671A67E-FBE4-4EE7-828C-3E1E89AD33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p:txBody>
          <a:bodyPr/>
          <a:lstStyle>
            <a:lvl1pPr>
              <a:defRPr smtClean="0"/>
            </a:lvl1pPr>
          </a:lstStyle>
          <a:p>
            <a:pPr>
              <a:defRPr/>
            </a:pPr>
            <a:fld id="{0FECFBB2-BBED-4D9C-90E9-47EFAACA1B36}" type="slidenum">
              <a:rPr lang="en-US"/>
              <a:pPr>
                <a:defRPr/>
              </a:pPr>
              <a:t>‹#›</a:t>
            </a:fld>
            <a:endParaRPr lang="en-US"/>
          </a:p>
        </p:txBody>
      </p:sp>
      <p:sp>
        <p:nvSpPr>
          <p:cNvPr id="6"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4288" y="1522413"/>
            <a:ext cx="368935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6038" y="1522413"/>
            <a:ext cx="368935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p:txBody>
          <a:bodyPr/>
          <a:lstStyle>
            <a:lvl1pPr>
              <a:defRPr smtClean="0"/>
            </a:lvl1pPr>
          </a:lstStyle>
          <a:p>
            <a:pPr>
              <a:defRPr/>
            </a:pPr>
            <a:fld id="{0E3D5613-2148-4803-B04D-D99D8EB538B7}" type="slidenum">
              <a:rPr lang="en-US"/>
              <a:pPr>
                <a:defRPr/>
              </a:pPr>
              <a:t>‹#›</a:t>
            </a:fld>
            <a:endParaRPr lang="en-US"/>
          </a:p>
        </p:txBody>
      </p:sp>
      <p:sp>
        <p:nvSpPr>
          <p:cNvPr id="7"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p:txBody>
          <a:bodyPr/>
          <a:lstStyle>
            <a:lvl1pPr>
              <a:defRPr smtClean="0"/>
            </a:lvl1pPr>
          </a:lstStyle>
          <a:p>
            <a:pPr>
              <a:defRPr/>
            </a:pPr>
            <a:fld id="{9271692F-2828-4E03-8BA9-B3D0FD2782B7}" type="slidenum">
              <a:rPr lang="en-US"/>
              <a:pPr>
                <a:defRPr/>
              </a:pPr>
              <a:t>‹#›</a:t>
            </a:fld>
            <a:endParaRPr lang="en-US"/>
          </a:p>
        </p:txBody>
      </p:sp>
      <p:sp>
        <p:nvSpPr>
          <p:cNvPr id="9"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p:txBody>
          <a:bodyPr/>
          <a:lstStyle>
            <a:lvl1pPr>
              <a:defRPr smtClean="0"/>
            </a:lvl1pPr>
          </a:lstStyle>
          <a:p>
            <a:pPr>
              <a:defRPr/>
            </a:pPr>
            <a:fld id="{3E2F09F9-51CB-461E-BDE6-9F429073783C}" type="slidenum">
              <a:rPr lang="en-US"/>
              <a:pPr>
                <a:defRPr/>
              </a:pPr>
              <a:t>‹#›</a:t>
            </a:fld>
            <a:endParaRPr lang="en-US"/>
          </a:p>
        </p:txBody>
      </p:sp>
      <p:sp>
        <p:nvSpPr>
          <p:cNvPr id="5"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smtClean="0"/>
            </a:lvl1pPr>
          </a:lstStyle>
          <a:p>
            <a:pPr>
              <a:defRPr/>
            </a:pPr>
            <a:fld id="{81418A64-023D-4330-9065-8E96CC4AB77D}" type="slidenum">
              <a:rPr lang="en-US"/>
              <a:pPr>
                <a:defRPr/>
              </a:pPr>
              <a:t>‹#›</a:t>
            </a:fld>
            <a:endParaRPr lang="en-US"/>
          </a:p>
        </p:txBody>
      </p:sp>
      <p:sp>
        <p:nvSpPr>
          <p:cNvPr id="4"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p:txBody>
          <a:bodyPr/>
          <a:lstStyle>
            <a:lvl1pPr>
              <a:defRPr smtClean="0"/>
            </a:lvl1pPr>
          </a:lstStyle>
          <a:p>
            <a:pPr>
              <a:defRPr/>
            </a:pPr>
            <a:fld id="{B4CBC26A-F8EA-4623-BF47-3166855C6185}" type="slidenum">
              <a:rPr lang="en-US"/>
              <a:pPr>
                <a:defRPr/>
              </a:pPr>
              <a:t>‹#›</a:t>
            </a:fld>
            <a:endParaRPr lang="en-US"/>
          </a:p>
        </p:txBody>
      </p:sp>
      <p:sp>
        <p:nvSpPr>
          <p:cNvPr id="7" name="Rectangle 38"/>
          <p:cNvSpPr>
            <a:spLocks noGrp="1" noChangeArrowheads="1"/>
          </p:cNvSpPr>
          <p:nvPr>
            <p:ph type="ftr" sz="quarter" idx="12"/>
          </p:nvPr>
        </p:nvSpPr>
        <p:spPr>
          <a:xfrm>
            <a:off x="1082675" y="6459538"/>
            <a:ext cx="3636963" cy="280987"/>
          </a:xfrm>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8"/>
          <p:cNvSpPr>
            <a:spLocks noGrp="1" noChangeArrowheads="1"/>
          </p:cNvSpPr>
          <p:nvPr>
            <p:ph type="ftr" sz="quarter" idx="10"/>
          </p:nvPr>
        </p:nvSpPr>
        <p:spPr/>
        <p:txBody>
          <a:bodyPr/>
          <a:lstStyle>
            <a:lvl1pPr>
              <a:defRPr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6" name="Rectangle 13"/>
          <p:cNvSpPr>
            <a:spLocks noGrp="1" noChangeArrowheads="1"/>
          </p:cNvSpPr>
          <p:nvPr>
            <p:ph type="sldNum" sz="quarter" idx="11"/>
          </p:nvPr>
        </p:nvSpPr>
        <p:spPr/>
        <p:txBody>
          <a:bodyPr/>
          <a:lstStyle>
            <a:lvl1pPr>
              <a:defRPr smtClean="0"/>
            </a:lvl1pPr>
          </a:lstStyle>
          <a:p>
            <a:pPr>
              <a:defRPr/>
            </a:pPr>
            <a:fld id="{2EC956CD-F48E-4D4D-8110-957034E2A8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287867"/>
            <a:ext cx="9144000" cy="965200"/>
          </a:xfrm>
          <a:prstGeom prst="rect">
            <a:avLst/>
          </a:prstGeom>
          <a:gradFill flip="none" rotWithShape="1">
            <a:gsLst>
              <a:gs pos="70000">
                <a:srgbClr val="541A7C"/>
              </a:gs>
              <a:gs pos="100000">
                <a:srgbClr val="541A7C">
                  <a:alpha val="0"/>
                </a:srgbClr>
              </a:gs>
              <a:gs pos="53000">
                <a:srgbClr val="541A7C">
                  <a:alpha val="90000"/>
                </a:srgbClr>
              </a:gs>
            </a:gsLst>
            <a:lin ang="0" scaled="1"/>
            <a:tileRect/>
          </a:gradFill>
          <a:ln w="9525" cap="flat" cmpd="sng" algn="ctr">
            <a:noFill/>
            <a:prstDash val="solid"/>
            <a:round/>
            <a:headEnd type="none" w="med" len="med"/>
            <a:tailEnd type="none" w="med" len="med"/>
          </a:ln>
          <a:effectLst/>
        </p:spPr>
        <p:txBody>
          <a:bodyPr/>
          <a:lstStyle/>
          <a:p>
            <a:pPr>
              <a:defRPr/>
            </a:pPr>
            <a:endParaRPr lang="en-US" dirty="0">
              <a:solidFill>
                <a:srgbClr val="541A7C"/>
              </a:solidFill>
              <a:latin typeface="Arial" pitchFamily="-111" charset="0"/>
              <a:ea typeface="ＭＳ Ｐゴシック" pitchFamily="-111" charset="-128"/>
            </a:endParaRPr>
          </a:p>
        </p:txBody>
      </p:sp>
      <p:sp>
        <p:nvSpPr>
          <p:cNvPr id="1062" name="Rectangle 38"/>
          <p:cNvSpPr>
            <a:spLocks noGrp="1" noChangeArrowheads="1"/>
          </p:cNvSpPr>
          <p:nvPr>
            <p:ph type="ftr" sz="quarter" idx="3"/>
          </p:nvPr>
        </p:nvSpPr>
        <p:spPr bwMode="auto">
          <a:xfrm>
            <a:off x="1784350" y="6459538"/>
            <a:ext cx="5551488"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smtClean="0"/>
            </a:lvl1pPr>
          </a:lstStyle>
          <a:p>
            <a:pPr>
              <a:defRPr/>
            </a:pPr>
            <a:r>
              <a:rPr lang="en-US"/>
              <a:t>NASA Goddard Space Flight Center</a:t>
            </a:r>
            <a:endParaRPr lang="en-US">
              <a:solidFill>
                <a:srgbClr val="FFCE07"/>
              </a:solidFill>
              <a:effectLst>
                <a:outerShdw blurRad="38100" dist="38100" dir="2700000" algn="tl">
                  <a:srgbClr val="C0C0C0"/>
                </a:outerShdw>
              </a:effectLst>
            </a:endParaRPr>
          </a:p>
        </p:txBody>
      </p:sp>
      <p:sp>
        <p:nvSpPr>
          <p:cNvPr id="1030" name="Rectangle 3"/>
          <p:cNvSpPr>
            <a:spLocks noGrp="1" noChangeArrowheads="1"/>
          </p:cNvSpPr>
          <p:nvPr>
            <p:ph type="body" idx="1"/>
          </p:nvPr>
        </p:nvSpPr>
        <p:spPr bwMode="auto">
          <a:xfrm>
            <a:off x="236538" y="1522413"/>
            <a:ext cx="8578850" cy="4600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7" name="Rectangle 33"/>
          <p:cNvSpPr>
            <a:spLocks noChangeArrowheads="1"/>
          </p:cNvSpPr>
          <p:nvPr userDrawn="1"/>
        </p:nvSpPr>
        <p:spPr bwMode="auto">
          <a:xfrm>
            <a:off x="208518" y="6338887"/>
            <a:ext cx="8602107" cy="105665"/>
          </a:xfrm>
          <a:prstGeom prst="rect">
            <a:avLst/>
          </a:prstGeom>
          <a:gradFill flip="none" rotWithShape="1">
            <a:gsLst>
              <a:gs pos="0">
                <a:srgbClr val="541A7C">
                  <a:alpha val="0"/>
                </a:srgbClr>
              </a:gs>
              <a:gs pos="100000">
                <a:srgbClr val="541A7C">
                  <a:alpha val="0"/>
                </a:srgbClr>
              </a:gs>
              <a:gs pos="51000">
                <a:srgbClr val="541A7C"/>
              </a:gs>
            </a:gsLst>
            <a:lin ang="0" scaled="1"/>
            <a:tileRect/>
          </a:gradFill>
          <a:ln w="9525">
            <a:noFill/>
            <a:miter lim="800000"/>
            <a:headEnd/>
            <a:tailEnd/>
          </a:ln>
          <a:effectLst/>
        </p:spPr>
        <p:txBody>
          <a:bodyPr wrap="none" anchor="ctr"/>
          <a:lstStyle/>
          <a:p>
            <a:pPr>
              <a:defRPr/>
            </a:pPr>
            <a:endParaRPr lang="en-US">
              <a:latin typeface="Arial" pitchFamily="-111" charset="0"/>
              <a:ea typeface="ＭＳ Ｐゴシック" pitchFamily="-111" charset="-128"/>
            </a:endParaRPr>
          </a:p>
        </p:txBody>
      </p:sp>
      <p:sp>
        <p:nvSpPr>
          <p:cNvPr id="1034" name="Rectangle 2"/>
          <p:cNvSpPr>
            <a:spLocks noGrp="1" noChangeArrowheads="1"/>
          </p:cNvSpPr>
          <p:nvPr>
            <p:ph type="title"/>
          </p:nvPr>
        </p:nvSpPr>
        <p:spPr bwMode="auto">
          <a:xfrm>
            <a:off x="236538" y="379413"/>
            <a:ext cx="8596312"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7" name="Rectangle 13"/>
          <p:cNvSpPr>
            <a:spLocks noGrp="1" noChangeArrowheads="1"/>
          </p:cNvSpPr>
          <p:nvPr>
            <p:ph type="sldNum" sz="quarter" idx="4"/>
          </p:nvPr>
        </p:nvSpPr>
        <p:spPr bwMode="auto">
          <a:xfrm>
            <a:off x="8545513" y="6511925"/>
            <a:ext cx="358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smtClean="0">
                <a:solidFill>
                  <a:srgbClr val="541A7C"/>
                </a:solidFill>
              </a:defRPr>
            </a:lvl1pPr>
          </a:lstStyle>
          <a:p>
            <a:pPr>
              <a:defRPr/>
            </a:pPr>
            <a:fld id="{0ED65294-8B77-4AD7-BD34-D0815C1DDA7D}" type="slidenum">
              <a:rPr lang="en-US"/>
              <a:pPr>
                <a:defRPr/>
              </a:pPr>
              <a:t>‹#›</a:t>
            </a:fld>
            <a:endParaRPr lang="en-US"/>
          </a:p>
        </p:txBody>
      </p:sp>
      <p:sp>
        <p:nvSpPr>
          <p:cNvPr id="11" name="Rectangle 38"/>
          <p:cNvSpPr txBox="1">
            <a:spLocks noChangeArrowheads="1"/>
          </p:cNvSpPr>
          <p:nvPr userDrawn="1"/>
        </p:nvSpPr>
        <p:spPr bwMode="auto">
          <a:xfrm>
            <a:off x="4505325" y="6459538"/>
            <a:ext cx="2944813" cy="331787"/>
          </a:xfrm>
          <a:prstGeom prst="rect">
            <a:avLst/>
          </a:prstGeom>
          <a:noFill/>
          <a:ln w="9525">
            <a:noFill/>
            <a:miter lim="800000"/>
            <a:headEnd/>
            <a:tailEnd/>
          </a:ln>
          <a:effectLst/>
        </p:spPr>
        <p:txBody>
          <a:bodyPr/>
          <a:lstStyle/>
          <a:p>
            <a:pPr>
              <a:defRPr/>
            </a:pPr>
            <a:r>
              <a:rPr lang="en-US" sz="1300" b="1">
                <a:solidFill>
                  <a:srgbClr val="84C134"/>
                </a:solidFill>
              </a:rPr>
              <a:t>Orbital Debris Services, Code 592</a:t>
            </a:r>
            <a:endParaRPr lang="en-US" sz="1300">
              <a:solidFill>
                <a:srgbClr val="84C134"/>
              </a:solidFill>
            </a:endParaRP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rtl="0" eaLnBrk="0" fontAlgn="base" hangingPunct="0">
        <a:lnSpc>
          <a:spcPct val="90000"/>
        </a:lnSpc>
        <a:spcBef>
          <a:spcPct val="0"/>
        </a:spcBef>
        <a:spcAft>
          <a:spcPct val="0"/>
        </a:spcAft>
        <a:defRPr sz="2800" b="1">
          <a:solidFill>
            <a:srgbClr val="84C134"/>
          </a:solidFill>
          <a:latin typeface="+mj-lt"/>
          <a:ea typeface="+mj-ea"/>
          <a:cs typeface="+mj-cs"/>
        </a:defRPr>
      </a:lvl1pPr>
      <a:lvl2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vonne.M.Rodriguez@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cott.M.Hull@nasa.gov"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nasa.gov/mission_pages/hurricanes/features/parasol.html"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rbitaldebris.jsc.nasa.gov/quarterly-news/pdfs/odqnv27i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nasa.gov/sites/default/files/atoms/files/otps_-_cost_and_benefit_analysis_of_orbital_debris_remediation_-_final.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orbitaldebris.jsc.nasa.gov/library/iadc-space-debris-guidelines-revision-2.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orbitaldebris.jsc.nasa.gov/library/usg_orbital_debris_mitigation_standard_practices_november_2019.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sz="quarter"/>
          </p:nvPr>
        </p:nvSpPr>
        <p:spPr>
          <a:xfrm>
            <a:off x="385763" y="1309198"/>
            <a:ext cx="5251244" cy="1497012"/>
          </a:xfrm>
        </p:spPr>
        <p:txBody>
          <a:bodyPr/>
          <a:lstStyle/>
          <a:p>
            <a:r>
              <a:rPr lang="en-US" sz="2400" dirty="0"/>
              <a:t>ORBITAL DEBRIS: </a:t>
            </a:r>
            <a:br>
              <a:rPr lang="en-US" sz="2400" dirty="0"/>
            </a:br>
            <a:r>
              <a:rPr lang="en-US" sz="2000" dirty="0"/>
              <a:t>WHY THE SPACE ENVIRONMENT DESERVES PROTECTION TOO</a:t>
            </a:r>
          </a:p>
        </p:txBody>
      </p:sp>
      <p:sp>
        <p:nvSpPr>
          <p:cNvPr id="2" name="Subtitle 1"/>
          <p:cNvSpPr>
            <a:spLocks noGrp="1"/>
          </p:cNvSpPr>
          <p:nvPr>
            <p:ph type="subTitle" sz="quarter" idx="1"/>
          </p:nvPr>
        </p:nvSpPr>
        <p:spPr>
          <a:xfrm>
            <a:off x="385763" y="3282470"/>
            <a:ext cx="4209398" cy="539517"/>
          </a:xfrm>
        </p:spPr>
        <p:txBody>
          <a:bodyPr/>
          <a:lstStyle/>
          <a:p>
            <a:r>
              <a:rPr lang="en-US" dirty="0"/>
              <a:t>Ivonne Rodriguez</a:t>
            </a:r>
          </a:p>
          <a:p>
            <a:r>
              <a:rPr lang="en-US" sz="1800" dirty="0"/>
              <a:t>(</a:t>
            </a:r>
            <a:r>
              <a:rPr lang="en-US" sz="1800" dirty="0">
                <a:hlinkClick r:id="rId3"/>
              </a:rPr>
              <a:t>Ivonne.M.Rodriguez@nasa.gov</a:t>
            </a:r>
            <a:r>
              <a:rPr lang="en-US" sz="1800" dirty="0"/>
              <a:t>)</a:t>
            </a:r>
          </a:p>
          <a:p>
            <a:endParaRPr lang="en-US" sz="1800" dirty="0"/>
          </a:p>
          <a:p>
            <a:r>
              <a:rPr lang="en-US" dirty="0"/>
              <a:t>Scott Hull</a:t>
            </a:r>
          </a:p>
          <a:p>
            <a:r>
              <a:rPr lang="en-US" sz="1800" dirty="0"/>
              <a:t>(</a:t>
            </a:r>
            <a:r>
              <a:rPr lang="en-US" sz="1800" dirty="0">
                <a:hlinkClick r:id="rId4"/>
              </a:rPr>
              <a:t>Scott.M.Hull@nasa.gov</a:t>
            </a:r>
            <a:r>
              <a:rPr lang="en-US" sz="18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5218B9DD-51D7-42C5-BD39-580C6EB329F4}"/>
              </a:ext>
            </a:extLst>
          </p:cNvPr>
          <p:cNvPicPr>
            <a:picLocks noChangeAspect="1"/>
          </p:cNvPicPr>
          <p:nvPr/>
        </p:nvPicPr>
        <p:blipFill>
          <a:blip r:embed="rId3"/>
          <a:stretch>
            <a:fillRect/>
          </a:stretch>
        </p:blipFill>
        <p:spPr>
          <a:xfrm>
            <a:off x="876505" y="2357437"/>
            <a:ext cx="6357938" cy="3357563"/>
          </a:xfrm>
          <a:prstGeom prst="rect">
            <a:avLst/>
          </a:prstGeom>
        </p:spPr>
      </p:pic>
      <p:sp>
        <p:nvSpPr>
          <p:cNvPr id="2" name="Title 1"/>
          <p:cNvSpPr>
            <a:spLocks noGrp="1"/>
          </p:cNvSpPr>
          <p:nvPr>
            <p:ph type="title"/>
          </p:nvPr>
        </p:nvSpPr>
        <p:spPr>
          <a:xfrm>
            <a:off x="126863" y="172019"/>
            <a:ext cx="8890274" cy="1088068"/>
          </a:xfrm>
        </p:spPr>
        <p:txBody>
          <a:bodyPr/>
          <a:lstStyle/>
          <a:p>
            <a:r>
              <a:rPr lang="en-US" altLang="en-US" dirty="0"/>
              <a:t>Example: Orbital Debris Flux at 705 km, 98°</a:t>
            </a:r>
            <a:endParaRPr lang="en-US" dirty="0"/>
          </a:p>
        </p:txBody>
      </p:sp>
      <p:sp>
        <p:nvSpPr>
          <p:cNvPr id="6" name="Rectangle 5">
            <a:extLst>
              <a:ext uri="{C183D7F6-B498-43B3-948B-1728B52AA6E4}">
                <adec:decorative xmlns:adec="http://schemas.microsoft.com/office/drawing/2017/decorative" val="1"/>
              </a:ext>
            </a:extLst>
          </p:cNvPr>
          <p:cNvSpPr/>
          <p:nvPr/>
        </p:nvSpPr>
        <p:spPr bwMode="auto">
          <a:xfrm>
            <a:off x="3495502" y="2700475"/>
            <a:ext cx="1718353" cy="2473504"/>
          </a:xfrm>
          <a:prstGeom prst="rect">
            <a:avLst/>
          </a:prstGeom>
          <a:solidFill>
            <a:srgbClr val="FF0000">
              <a:alpha val="20000"/>
            </a:srgbClr>
          </a:solidFill>
          <a:ln w="9525"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a:latin typeface="Arial" pitchFamily="-111" charset="0"/>
              <a:ea typeface="ＭＳ Ｐゴシック" pitchFamily="-111" charset="-128"/>
              <a:cs typeface="ＭＳ Ｐゴシック" pitchFamily="-111" charset="-128"/>
            </a:endParaRPr>
          </a:p>
        </p:txBody>
      </p:sp>
      <p:pic>
        <p:nvPicPr>
          <p:cNvPr id="12" name="Picture 11" descr="Dot for size comparison with different objects.">
            <a:extLst>
              <a:ext uri="{FF2B5EF4-FFF2-40B4-BE49-F238E27FC236}">
                <a16:creationId xmlns:a16="http://schemas.microsoft.com/office/drawing/2014/main" id="{9CD4135D-927F-4D1F-AE0E-82ABA04BCA61}"/>
              </a:ext>
            </a:extLst>
          </p:cNvPr>
          <p:cNvPicPr>
            <a:picLocks noChangeAspect="1"/>
          </p:cNvPicPr>
          <p:nvPr/>
        </p:nvPicPr>
        <p:blipFill>
          <a:blip r:embed="rId4"/>
          <a:stretch>
            <a:fillRect/>
          </a:stretch>
        </p:blipFill>
        <p:spPr>
          <a:xfrm>
            <a:off x="1751328" y="2208230"/>
            <a:ext cx="150019" cy="121444"/>
          </a:xfrm>
          <a:prstGeom prst="rect">
            <a:avLst/>
          </a:prstGeom>
        </p:spPr>
      </p:pic>
      <p:pic>
        <p:nvPicPr>
          <p:cNvPr id="14" name="Picture 13" descr="Picture of a marble.">
            <a:extLst>
              <a:ext uri="{FF2B5EF4-FFF2-40B4-BE49-F238E27FC236}">
                <a16:creationId xmlns:a16="http://schemas.microsoft.com/office/drawing/2014/main" id="{0990B680-98EC-4715-8CE7-237A1DE8F988}"/>
              </a:ext>
            </a:extLst>
          </p:cNvPr>
          <p:cNvPicPr>
            <a:picLocks noChangeAspect="1"/>
          </p:cNvPicPr>
          <p:nvPr/>
        </p:nvPicPr>
        <p:blipFill>
          <a:blip r:embed="rId5"/>
          <a:stretch>
            <a:fillRect/>
          </a:stretch>
        </p:blipFill>
        <p:spPr>
          <a:xfrm>
            <a:off x="3337858" y="1856176"/>
            <a:ext cx="450056" cy="464344"/>
          </a:xfrm>
          <a:prstGeom prst="rect">
            <a:avLst/>
          </a:prstGeom>
        </p:spPr>
      </p:pic>
      <p:pic>
        <p:nvPicPr>
          <p:cNvPr id="16" name="Picture 15" descr="A picture containing baseball, athletic game, sport&#10;&#10;Description automatically generated">
            <a:extLst>
              <a:ext uri="{FF2B5EF4-FFF2-40B4-BE49-F238E27FC236}">
                <a16:creationId xmlns:a16="http://schemas.microsoft.com/office/drawing/2014/main" id="{BBFD4624-6D8D-4820-9E08-0E1ACDF44F75}"/>
              </a:ext>
            </a:extLst>
          </p:cNvPr>
          <p:cNvPicPr>
            <a:picLocks noChangeAspect="1"/>
          </p:cNvPicPr>
          <p:nvPr/>
        </p:nvPicPr>
        <p:blipFill>
          <a:blip r:embed="rId6"/>
          <a:stretch>
            <a:fillRect/>
          </a:stretch>
        </p:blipFill>
        <p:spPr>
          <a:xfrm>
            <a:off x="4866875" y="1512989"/>
            <a:ext cx="812856" cy="798377"/>
          </a:xfrm>
          <a:prstGeom prst="rect">
            <a:avLst/>
          </a:prstGeom>
        </p:spPr>
      </p:pic>
      <p:pic>
        <p:nvPicPr>
          <p:cNvPr id="18" name="Picture 17" descr="A satellite over the earth&#10;&#10;Description automatically generated with medium confidence">
            <a:extLst>
              <a:ext uri="{FF2B5EF4-FFF2-40B4-BE49-F238E27FC236}">
                <a16:creationId xmlns:a16="http://schemas.microsoft.com/office/drawing/2014/main" id="{03DF953B-998D-40D6-9543-C735D7BE0C42}"/>
              </a:ext>
            </a:extLst>
          </p:cNvPr>
          <p:cNvPicPr>
            <a:picLocks noChangeAspect="1"/>
          </p:cNvPicPr>
          <p:nvPr/>
        </p:nvPicPr>
        <p:blipFill>
          <a:blip r:embed="rId7"/>
          <a:stretch>
            <a:fillRect/>
          </a:stretch>
        </p:blipFill>
        <p:spPr>
          <a:xfrm>
            <a:off x="6091655" y="1260087"/>
            <a:ext cx="2812633" cy="1340689"/>
          </a:xfrm>
          <a:prstGeom prst="rect">
            <a:avLst/>
          </a:prstGeom>
        </p:spPr>
      </p:pic>
      <p:sp>
        <p:nvSpPr>
          <p:cNvPr id="21" name="TextBox 20">
            <a:extLst>
              <a:ext uri="{FF2B5EF4-FFF2-40B4-BE49-F238E27FC236}">
                <a16:creationId xmlns:a16="http://schemas.microsoft.com/office/drawing/2014/main" id="{A36A694E-1D43-47F3-9203-D046F6AF7F00}"/>
              </a:ext>
            </a:extLst>
          </p:cNvPr>
          <p:cNvSpPr txBox="1"/>
          <p:nvPr/>
        </p:nvSpPr>
        <p:spPr>
          <a:xfrm>
            <a:off x="1533485" y="5426882"/>
            <a:ext cx="654793" cy="230832"/>
          </a:xfrm>
          <a:prstGeom prst="rect">
            <a:avLst/>
          </a:prstGeom>
          <a:noFill/>
        </p:spPr>
        <p:txBody>
          <a:bodyPr wrap="square" rtlCol="0">
            <a:spAutoFit/>
          </a:bodyPr>
          <a:lstStyle/>
          <a:p>
            <a:r>
              <a:rPr lang="en-US" sz="900" dirty="0">
                <a:solidFill>
                  <a:srgbClr val="0070C0"/>
                </a:solidFill>
              </a:rPr>
              <a:t>0.039 in</a:t>
            </a:r>
          </a:p>
        </p:txBody>
      </p:sp>
      <p:sp>
        <p:nvSpPr>
          <p:cNvPr id="25" name="TextBox 24">
            <a:extLst>
              <a:ext uri="{FF2B5EF4-FFF2-40B4-BE49-F238E27FC236}">
                <a16:creationId xmlns:a16="http://schemas.microsoft.com/office/drawing/2014/main" id="{A3F257BD-F43B-4754-B2E9-FEB98A4A2CB7}"/>
              </a:ext>
            </a:extLst>
          </p:cNvPr>
          <p:cNvSpPr txBox="1"/>
          <p:nvPr/>
        </p:nvSpPr>
        <p:spPr>
          <a:xfrm>
            <a:off x="3128154" y="5426881"/>
            <a:ext cx="654793" cy="230832"/>
          </a:xfrm>
          <a:prstGeom prst="rect">
            <a:avLst/>
          </a:prstGeom>
          <a:noFill/>
        </p:spPr>
        <p:txBody>
          <a:bodyPr wrap="square" rtlCol="0">
            <a:spAutoFit/>
          </a:bodyPr>
          <a:lstStyle/>
          <a:p>
            <a:r>
              <a:rPr lang="en-US" sz="900" dirty="0">
                <a:solidFill>
                  <a:srgbClr val="0070C0"/>
                </a:solidFill>
              </a:rPr>
              <a:t>0.390 in</a:t>
            </a:r>
          </a:p>
        </p:txBody>
      </p:sp>
      <p:sp>
        <p:nvSpPr>
          <p:cNvPr id="26" name="TextBox 25">
            <a:extLst>
              <a:ext uri="{FF2B5EF4-FFF2-40B4-BE49-F238E27FC236}">
                <a16:creationId xmlns:a16="http://schemas.microsoft.com/office/drawing/2014/main" id="{4FC0C265-B88C-4E68-9108-7173316A98F9}"/>
              </a:ext>
            </a:extLst>
          </p:cNvPr>
          <p:cNvSpPr txBox="1"/>
          <p:nvPr/>
        </p:nvSpPr>
        <p:spPr>
          <a:xfrm>
            <a:off x="5092705" y="5408615"/>
            <a:ext cx="654793" cy="230832"/>
          </a:xfrm>
          <a:prstGeom prst="rect">
            <a:avLst/>
          </a:prstGeom>
          <a:noFill/>
        </p:spPr>
        <p:txBody>
          <a:bodyPr wrap="square" rtlCol="0">
            <a:spAutoFit/>
          </a:bodyPr>
          <a:lstStyle/>
          <a:p>
            <a:r>
              <a:rPr lang="en-US" sz="900" dirty="0">
                <a:solidFill>
                  <a:srgbClr val="0070C0"/>
                </a:solidFill>
              </a:rPr>
              <a:t>3.937 in</a:t>
            </a:r>
          </a:p>
        </p:txBody>
      </p:sp>
      <p:sp>
        <p:nvSpPr>
          <p:cNvPr id="29" name="TextBox 28">
            <a:extLst>
              <a:ext uri="{FF2B5EF4-FFF2-40B4-BE49-F238E27FC236}">
                <a16:creationId xmlns:a16="http://schemas.microsoft.com/office/drawing/2014/main" id="{FF948447-39B4-43D2-A741-35B36CF3FE8C}"/>
              </a:ext>
            </a:extLst>
          </p:cNvPr>
          <p:cNvSpPr txBox="1"/>
          <p:nvPr/>
        </p:nvSpPr>
        <p:spPr>
          <a:xfrm>
            <a:off x="6588376" y="5426881"/>
            <a:ext cx="654793" cy="230832"/>
          </a:xfrm>
          <a:prstGeom prst="rect">
            <a:avLst/>
          </a:prstGeom>
          <a:noFill/>
        </p:spPr>
        <p:txBody>
          <a:bodyPr wrap="square" rtlCol="0">
            <a:spAutoFit/>
          </a:bodyPr>
          <a:lstStyle/>
          <a:p>
            <a:r>
              <a:rPr lang="en-US" sz="900" dirty="0">
                <a:solidFill>
                  <a:srgbClr val="0070C0"/>
                </a:solidFill>
              </a:rPr>
              <a:t>39.370 in</a:t>
            </a:r>
          </a:p>
        </p:txBody>
      </p:sp>
      <p:sp>
        <p:nvSpPr>
          <p:cNvPr id="7" name="TextBox 6">
            <a:extLst>
              <a:ext uri="{FF2B5EF4-FFF2-40B4-BE49-F238E27FC236}">
                <a16:creationId xmlns:a16="http://schemas.microsoft.com/office/drawing/2014/main" id="{7452A52B-C347-438A-AD4D-B211D061AB49}"/>
              </a:ext>
            </a:extLst>
          </p:cNvPr>
          <p:cNvSpPr txBox="1"/>
          <p:nvPr/>
        </p:nvSpPr>
        <p:spPr>
          <a:xfrm>
            <a:off x="7424404" y="3706713"/>
            <a:ext cx="1479884" cy="1938992"/>
          </a:xfrm>
          <a:prstGeom prst="rect">
            <a:avLst/>
          </a:prstGeom>
          <a:noFill/>
          <a:ln>
            <a:solidFill>
              <a:srgbClr val="DE950C"/>
            </a:solidFill>
          </a:ln>
        </p:spPr>
        <p:txBody>
          <a:bodyPr wrap="square" rtlCol="0">
            <a:spAutoFit/>
          </a:bodyPr>
          <a:lstStyle/>
          <a:p>
            <a:r>
              <a:rPr lang="en-US" sz="2000" dirty="0"/>
              <a:t>Flux: number of objects per square meter per year.</a:t>
            </a:r>
          </a:p>
        </p:txBody>
      </p:sp>
      <p:sp>
        <p:nvSpPr>
          <p:cNvPr id="3" name="Slide Number Placeholder 2">
            <a:extLst>
              <a:ext uri="{FF2B5EF4-FFF2-40B4-BE49-F238E27FC236}">
                <a16:creationId xmlns:a16="http://schemas.microsoft.com/office/drawing/2014/main" id="{3DEF6FDD-6E65-482B-A7FE-0536FF00AA4C}"/>
              </a:ext>
            </a:extLst>
          </p:cNvPr>
          <p:cNvSpPr>
            <a:spLocks noGrp="1"/>
          </p:cNvSpPr>
          <p:nvPr>
            <p:ph type="sldNum" sz="quarter" idx="11"/>
          </p:nvPr>
        </p:nvSpPr>
        <p:spPr/>
        <p:txBody>
          <a:bodyPr/>
          <a:lstStyle/>
          <a:p>
            <a:pPr>
              <a:defRPr/>
            </a:pPr>
            <a:fld id="{8671A67E-FBE4-4EE7-828C-3E1E89AD3382}" type="slidenum">
              <a:rPr lang="en-US" smtClean="0"/>
              <a:pPr>
                <a:defRPr/>
              </a:pPr>
              <a:t>10</a:t>
            </a:fld>
            <a:endParaRPr lang="en-US"/>
          </a:p>
        </p:txBody>
      </p:sp>
      <p:sp>
        <p:nvSpPr>
          <p:cNvPr id="17" name="TextBox 16">
            <a:extLst>
              <a:ext uri="{FF2B5EF4-FFF2-40B4-BE49-F238E27FC236}">
                <a16:creationId xmlns:a16="http://schemas.microsoft.com/office/drawing/2014/main" id="{5DC72CF9-D767-44D2-9A7B-7124DEAE22F8}"/>
              </a:ext>
            </a:extLst>
          </p:cNvPr>
          <p:cNvSpPr txBox="1"/>
          <p:nvPr/>
        </p:nvSpPr>
        <p:spPr>
          <a:xfrm>
            <a:off x="7010106" y="2600776"/>
            <a:ext cx="2007031" cy="338554"/>
          </a:xfrm>
          <a:prstGeom prst="rect">
            <a:avLst/>
          </a:prstGeom>
          <a:noFill/>
        </p:spPr>
        <p:txBody>
          <a:bodyPr wrap="square">
            <a:spAutoFit/>
          </a:bodyPr>
          <a:lstStyle/>
          <a:p>
            <a:r>
              <a:rPr lang="fr-FR" sz="800" dirty="0">
                <a:hlinkClick r:id="rId8"/>
              </a:rPr>
              <a:t>https://www.nasa.gov/mission_pages/hurricanes/features/parasol.html</a:t>
            </a:r>
            <a:r>
              <a:rPr lang="fr-FR" sz="800" dirty="0"/>
              <a:t>  </a:t>
            </a:r>
          </a:p>
        </p:txBody>
      </p:sp>
    </p:spTree>
    <p:extLst>
      <p:ext uri="{BB962C8B-B14F-4D97-AF65-F5344CB8AC3E}">
        <p14:creationId xmlns:p14="http://schemas.microsoft.com/office/powerpoint/2010/main" val="87309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091E37-4842-4667-9B8A-71ADA6F06350}"/>
              </a:ext>
            </a:extLst>
          </p:cNvPr>
          <p:cNvPicPr>
            <a:picLocks noChangeAspect="1"/>
          </p:cNvPicPr>
          <p:nvPr/>
        </p:nvPicPr>
        <p:blipFill>
          <a:blip r:embed="rId3"/>
          <a:stretch>
            <a:fillRect/>
          </a:stretch>
        </p:blipFill>
        <p:spPr>
          <a:xfrm rot="5400000">
            <a:off x="1782805" y="306550"/>
            <a:ext cx="4758794" cy="6858000"/>
          </a:xfrm>
          <a:prstGeom prst="rect">
            <a:avLst/>
          </a:prstGeom>
        </p:spPr>
      </p:pic>
      <p:sp>
        <p:nvSpPr>
          <p:cNvPr id="2" name="Title 1"/>
          <p:cNvSpPr>
            <a:spLocks noGrp="1"/>
          </p:cNvSpPr>
          <p:nvPr>
            <p:ph type="title"/>
          </p:nvPr>
        </p:nvSpPr>
        <p:spPr>
          <a:xfrm>
            <a:off x="278571" y="423404"/>
            <a:ext cx="7543800" cy="651857"/>
          </a:xfrm>
        </p:spPr>
        <p:txBody>
          <a:bodyPr/>
          <a:lstStyle/>
          <a:p>
            <a:r>
              <a:rPr lang="en-US" dirty="0"/>
              <a:t>Number of Tracked Objects by Type</a:t>
            </a:r>
          </a:p>
        </p:txBody>
      </p:sp>
      <p:sp>
        <p:nvSpPr>
          <p:cNvPr id="4" name="TextBox 3">
            <a:extLst>
              <a:ext uri="{FF2B5EF4-FFF2-40B4-BE49-F238E27FC236}">
                <a16:creationId xmlns:a16="http://schemas.microsoft.com/office/drawing/2014/main" id="{602CDE15-04AA-4564-A5CB-1B749EEF0ED3}"/>
              </a:ext>
            </a:extLst>
          </p:cNvPr>
          <p:cNvSpPr txBox="1"/>
          <p:nvPr/>
        </p:nvSpPr>
        <p:spPr>
          <a:xfrm>
            <a:off x="4968564" y="3204061"/>
            <a:ext cx="892337" cy="323165"/>
          </a:xfrm>
          <a:prstGeom prst="rect">
            <a:avLst/>
          </a:prstGeom>
          <a:solidFill>
            <a:schemeClr val="accent6">
              <a:lumMod val="20000"/>
              <a:lumOff val="80000"/>
            </a:schemeClr>
          </a:solidFill>
        </p:spPr>
        <p:txBody>
          <a:bodyPr wrap="square" rtlCol="0">
            <a:spAutoFit/>
          </a:bodyPr>
          <a:lstStyle/>
          <a:p>
            <a:r>
              <a:rPr lang="en-US" sz="750" dirty="0">
                <a:solidFill>
                  <a:srgbClr val="002060"/>
                </a:solidFill>
              </a:rPr>
              <a:t>Iridium-Cosmos collision, 2009</a:t>
            </a:r>
          </a:p>
        </p:txBody>
      </p:sp>
      <p:sp>
        <p:nvSpPr>
          <p:cNvPr id="6" name="Rectangle 5">
            <a:extLst>
              <a:ext uri="{FF2B5EF4-FFF2-40B4-BE49-F238E27FC236}">
                <a16:creationId xmlns:a16="http://schemas.microsoft.com/office/drawing/2014/main" id="{9C18713B-32AF-478C-B0E2-73422E79965B}"/>
              </a:ext>
            </a:extLst>
          </p:cNvPr>
          <p:cNvSpPr/>
          <p:nvPr/>
        </p:nvSpPr>
        <p:spPr>
          <a:xfrm>
            <a:off x="4786875" y="3712052"/>
            <a:ext cx="942002" cy="323165"/>
          </a:xfrm>
          <a:prstGeom prst="rect">
            <a:avLst/>
          </a:prstGeom>
          <a:solidFill>
            <a:schemeClr val="accent6">
              <a:lumMod val="20000"/>
              <a:lumOff val="80000"/>
            </a:schemeClr>
          </a:solidFill>
        </p:spPr>
        <p:txBody>
          <a:bodyPr wrap="square">
            <a:spAutoFit/>
          </a:bodyPr>
          <a:lstStyle/>
          <a:p>
            <a:r>
              <a:rPr lang="en-US" sz="750" dirty="0">
                <a:solidFill>
                  <a:srgbClr val="002060"/>
                </a:solidFill>
              </a:rPr>
              <a:t>Fengyun-1C destruction, 2007</a:t>
            </a:r>
          </a:p>
        </p:txBody>
      </p:sp>
      <p:cxnSp>
        <p:nvCxnSpPr>
          <p:cNvPr id="10" name="Straight Arrow Connector 9">
            <a:extLst>
              <a:ext uri="{FF2B5EF4-FFF2-40B4-BE49-F238E27FC236}">
                <a16:creationId xmlns:a16="http://schemas.microsoft.com/office/drawing/2014/main" id="{F2CF790D-2AEC-4274-88F4-20CF3EDAA6C5}"/>
              </a:ext>
              <a:ext uri="{C183D7F6-B498-43B3-948B-1728B52AA6E4}">
                <adec:decorative xmlns:adec="http://schemas.microsoft.com/office/drawing/2017/decorative" val="1"/>
              </a:ext>
            </a:extLst>
          </p:cNvPr>
          <p:cNvCxnSpPr>
            <a:cxnSpLocks/>
          </p:cNvCxnSpPr>
          <p:nvPr/>
        </p:nvCxnSpPr>
        <p:spPr>
          <a:xfrm flipH="1" flipV="1">
            <a:off x="5860901" y="3820332"/>
            <a:ext cx="2011506" cy="7682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FAF531-8F05-4D14-9E2F-0FB3BCCD315B}"/>
              </a:ext>
            </a:extLst>
          </p:cNvPr>
          <p:cNvSpPr txBox="1"/>
          <p:nvPr/>
        </p:nvSpPr>
        <p:spPr>
          <a:xfrm>
            <a:off x="7900921" y="4265444"/>
            <a:ext cx="1387011" cy="646331"/>
          </a:xfrm>
          <a:prstGeom prst="rect">
            <a:avLst/>
          </a:prstGeom>
          <a:noFill/>
        </p:spPr>
        <p:txBody>
          <a:bodyPr wrap="square" rtlCol="0">
            <a:spAutoFit/>
          </a:bodyPr>
          <a:lstStyle/>
          <a:p>
            <a:r>
              <a:rPr lang="en-US" sz="1800" dirty="0"/>
              <a:t>Individual events !</a:t>
            </a:r>
          </a:p>
        </p:txBody>
      </p:sp>
      <p:sp>
        <p:nvSpPr>
          <p:cNvPr id="14" name="TextBox 13">
            <a:extLst>
              <a:ext uri="{FF2B5EF4-FFF2-40B4-BE49-F238E27FC236}">
                <a16:creationId xmlns:a16="http://schemas.microsoft.com/office/drawing/2014/main" id="{75F89BC2-AD59-4999-BC85-938D15210CB0}"/>
              </a:ext>
            </a:extLst>
          </p:cNvPr>
          <p:cNvSpPr txBox="1"/>
          <p:nvPr/>
        </p:nvSpPr>
        <p:spPr>
          <a:xfrm>
            <a:off x="6010718" y="2448909"/>
            <a:ext cx="943661" cy="323165"/>
          </a:xfrm>
          <a:prstGeom prst="rect">
            <a:avLst/>
          </a:prstGeom>
          <a:solidFill>
            <a:schemeClr val="accent6">
              <a:lumMod val="20000"/>
              <a:lumOff val="80000"/>
            </a:schemeClr>
          </a:solidFill>
        </p:spPr>
        <p:txBody>
          <a:bodyPr wrap="square">
            <a:spAutoFit/>
          </a:bodyPr>
          <a:lstStyle/>
          <a:p>
            <a:r>
              <a:rPr lang="en-US" sz="750" dirty="0">
                <a:solidFill>
                  <a:srgbClr val="002060"/>
                </a:solidFill>
              </a:rPr>
              <a:t>Cosmos-1408 destruction, 2021</a:t>
            </a:r>
          </a:p>
        </p:txBody>
      </p:sp>
      <p:sp>
        <p:nvSpPr>
          <p:cNvPr id="15" name="TextBox 14">
            <a:extLst>
              <a:ext uri="{FF2B5EF4-FFF2-40B4-BE49-F238E27FC236}">
                <a16:creationId xmlns:a16="http://schemas.microsoft.com/office/drawing/2014/main" id="{F0BCE0B1-BA69-4F96-AC8F-AC2B30063090}"/>
              </a:ext>
            </a:extLst>
          </p:cNvPr>
          <p:cNvSpPr txBox="1"/>
          <p:nvPr/>
        </p:nvSpPr>
        <p:spPr>
          <a:xfrm>
            <a:off x="5703901" y="2834816"/>
            <a:ext cx="1073413" cy="323165"/>
          </a:xfrm>
          <a:prstGeom prst="rect">
            <a:avLst/>
          </a:prstGeom>
          <a:solidFill>
            <a:schemeClr val="accent1">
              <a:lumMod val="20000"/>
              <a:lumOff val="80000"/>
            </a:schemeClr>
          </a:solidFill>
        </p:spPr>
        <p:txBody>
          <a:bodyPr wrap="square" rtlCol="0">
            <a:spAutoFit/>
          </a:bodyPr>
          <a:lstStyle/>
          <a:p>
            <a:r>
              <a:rPr lang="en-US" sz="750" dirty="0">
                <a:solidFill>
                  <a:srgbClr val="C00000"/>
                </a:solidFill>
              </a:rPr>
              <a:t>Gradual increase: Large constellations</a:t>
            </a:r>
          </a:p>
        </p:txBody>
      </p:sp>
      <p:cxnSp>
        <p:nvCxnSpPr>
          <p:cNvPr id="17" name="Straight Arrow Connector 16">
            <a:extLst>
              <a:ext uri="{FF2B5EF4-FFF2-40B4-BE49-F238E27FC236}">
                <a16:creationId xmlns:a16="http://schemas.microsoft.com/office/drawing/2014/main" id="{4C8DB927-2C88-4467-8B4E-DDAE621B60A3}"/>
              </a:ext>
              <a:ext uri="{C183D7F6-B498-43B3-948B-1728B52AA6E4}">
                <adec:decorative xmlns:adec="http://schemas.microsoft.com/office/drawing/2017/decorative" val="1"/>
              </a:ext>
            </a:extLst>
          </p:cNvPr>
          <p:cNvCxnSpPr>
            <a:cxnSpLocks/>
          </p:cNvCxnSpPr>
          <p:nvPr/>
        </p:nvCxnSpPr>
        <p:spPr>
          <a:xfrm flipH="1" flipV="1">
            <a:off x="6089916" y="3438873"/>
            <a:ext cx="1814653" cy="11596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81EDD3A-6F5B-4AD2-B9B1-FAB3EF2C1647}"/>
              </a:ext>
              <a:ext uri="{C183D7F6-B498-43B3-948B-1728B52AA6E4}">
                <adec:decorative xmlns:adec="http://schemas.microsoft.com/office/drawing/2017/decorative" val="1"/>
              </a:ext>
            </a:extLst>
          </p:cNvPr>
          <p:cNvCxnSpPr>
            <a:cxnSpLocks/>
            <a:stCxn id="11" idx="1"/>
          </p:cNvCxnSpPr>
          <p:nvPr/>
        </p:nvCxnSpPr>
        <p:spPr>
          <a:xfrm flipH="1" flipV="1">
            <a:off x="7043980" y="2905932"/>
            <a:ext cx="856941" cy="16826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867B60-C167-47DE-BE3F-8E2BA2EFE320}"/>
              </a:ext>
            </a:extLst>
          </p:cNvPr>
          <p:cNvSpPr txBox="1"/>
          <p:nvPr/>
        </p:nvSpPr>
        <p:spPr>
          <a:xfrm>
            <a:off x="2703977" y="6095230"/>
            <a:ext cx="5755340" cy="230832"/>
          </a:xfrm>
          <a:prstGeom prst="rect">
            <a:avLst/>
          </a:prstGeom>
          <a:noFill/>
        </p:spPr>
        <p:txBody>
          <a:bodyPr wrap="square">
            <a:spAutoFit/>
          </a:bodyPr>
          <a:lstStyle/>
          <a:p>
            <a:r>
              <a:rPr lang="en-US" sz="900" dirty="0">
                <a:solidFill>
                  <a:srgbClr val="0070C0"/>
                </a:solidFill>
                <a:hlinkClick r:id="rId4"/>
              </a:rPr>
              <a:t>https://orbitaldebris.jsc.nasa.gov/quarterly-news/pdfs/odqnv27i1.pdf</a:t>
            </a:r>
            <a:r>
              <a:rPr lang="en-US" sz="900" dirty="0">
                <a:solidFill>
                  <a:srgbClr val="0070C0"/>
                </a:solidFill>
              </a:rPr>
              <a:t> , with added notes.</a:t>
            </a:r>
          </a:p>
        </p:txBody>
      </p:sp>
      <p:sp>
        <p:nvSpPr>
          <p:cNvPr id="3" name="Slide Number Placeholder 2">
            <a:extLst>
              <a:ext uri="{FF2B5EF4-FFF2-40B4-BE49-F238E27FC236}">
                <a16:creationId xmlns:a16="http://schemas.microsoft.com/office/drawing/2014/main" id="{5DFE8608-D5F6-431C-8691-48206B2E078C}"/>
              </a:ext>
            </a:extLst>
          </p:cNvPr>
          <p:cNvSpPr>
            <a:spLocks noGrp="1"/>
          </p:cNvSpPr>
          <p:nvPr>
            <p:ph type="sldNum" sz="quarter" idx="11"/>
          </p:nvPr>
        </p:nvSpPr>
        <p:spPr/>
        <p:txBody>
          <a:bodyPr/>
          <a:lstStyle/>
          <a:p>
            <a:pPr>
              <a:defRPr/>
            </a:pPr>
            <a:fld id="{8671A67E-FBE4-4EE7-828C-3E1E89AD3382}" type="slidenum">
              <a:rPr lang="en-US" smtClean="0"/>
              <a:pPr>
                <a:defRPr/>
              </a:pPr>
              <a:t>11</a:t>
            </a:fld>
            <a:endParaRPr lang="en-US"/>
          </a:p>
        </p:txBody>
      </p:sp>
    </p:spTree>
    <p:extLst>
      <p:ext uri="{BB962C8B-B14F-4D97-AF65-F5344CB8AC3E}">
        <p14:creationId xmlns:p14="http://schemas.microsoft.com/office/powerpoint/2010/main" val="415660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9546" y="398976"/>
            <a:ext cx="7543800" cy="603365"/>
          </a:xfrm>
        </p:spPr>
        <p:txBody>
          <a:bodyPr/>
          <a:lstStyle/>
          <a:p>
            <a:pPr eaLnBrk="1" hangingPunct="1"/>
            <a:r>
              <a:rPr lang="en-US" altLang="en-US" dirty="0"/>
              <a:t>Object Density vs. Altitude</a:t>
            </a:r>
          </a:p>
        </p:txBody>
      </p:sp>
      <p:pic>
        <p:nvPicPr>
          <p:cNvPr id="5" name="Picture 4" descr="Plot of number of objects by orbital altitude, showing significant increase at the orbit of large constellations.">
            <a:extLst>
              <a:ext uri="{FF2B5EF4-FFF2-40B4-BE49-F238E27FC236}">
                <a16:creationId xmlns:a16="http://schemas.microsoft.com/office/drawing/2014/main" id="{73A888F3-C874-410A-85CA-7429925EE055}"/>
              </a:ext>
            </a:extLst>
          </p:cNvPr>
          <p:cNvPicPr>
            <a:picLocks noChangeAspect="1"/>
          </p:cNvPicPr>
          <p:nvPr/>
        </p:nvPicPr>
        <p:blipFill>
          <a:blip r:embed="rId3"/>
          <a:stretch>
            <a:fillRect/>
          </a:stretch>
        </p:blipFill>
        <p:spPr>
          <a:xfrm>
            <a:off x="514350" y="1630644"/>
            <a:ext cx="5770862" cy="4189218"/>
          </a:xfrm>
          <a:prstGeom prst="rect">
            <a:avLst/>
          </a:prstGeom>
        </p:spPr>
      </p:pic>
      <p:sp>
        <p:nvSpPr>
          <p:cNvPr id="8" name="TextBox 7">
            <a:extLst>
              <a:ext uri="{FF2B5EF4-FFF2-40B4-BE49-F238E27FC236}">
                <a16:creationId xmlns:a16="http://schemas.microsoft.com/office/drawing/2014/main" id="{5C016860-E8B2-47E5-80E2-7CC7E93D4CF1}"/>
              </a:ext>
            </a:extLst>
          </p:cNvPr>
          <p:cNvSpPr txBox="1"/>
          <p:nvPr/>
        </p:nvSpPr>
        <p:spPr>
          <a:xfrm>
            <a:off x="6535958" y="1324596"/>
            <a:ext cx="2227042" cy="4801314"/>
          </a:xfrm>
          <a:prstGeom prst="rect">
            <a:avLst/>
          </a:prstGeom>
          <a:noFill/>
        </p:spPr>
        <p:txBody>
          <a:bodyPr wrap="square" rtlCol="0">
            <a:spAutoFit/>
          </a:bodyPr>
          <a:lstStyle/>
          <a:p>
            <a:r>
              <a:rPr lang="en-US" sz="1800" b="1" dirty="0"/>
              <a:t>Main contributors to object increase by year range:</a:t>
            </a:r>
          </a:p>
          <a:p>
            <a:endParaRPr lang="en-US" sz="1800" b="1" dirty="0"/>
          </a:p>
          <a:p>
            <a:r>
              <a:rPr lang="en-US" sz="1800" b="1" dirty="0"/>
              <a:t>2000-2010: </a:t>
            </a:r>
          </a:p>
          <a:p>
            <a:r>
              <a:rPr lang="en-US" sz="1800" b="1" dirty="0"/>
              <a:t>Fengyun-1C anti-satellite test</a:t>
            </a:r>
          </a:p>
          <a:p>
            <a:endParaRPr lang="en-US" sz="1800" b="1" dirty="0"/>
          </a:p>
          <a:p>
            <a:r>
              <a:rPr lang="en-US" sz="1800" b="1" dirty="0"/>
              <a:t>2010-2020: </a:t>
            </a:r>
          </a:p>
          <a:p>
            <a:r>
              <a:rPr lang="en-US" sz="1800" b="1" dirty="0" err="1"/>
              <a:t>Starlink</a:t>
            </a:r>
            <a:r>
              <a:rPr lang="en-US" sz="1800" b="1" dirty="0"/>
              <a:t> constellation starts, </a:t>
            </a:r>
            <a:r>
              <a:rPr lang="en-US" sz="1800" b="1" dirty="0" err="1"/>
              <a:t>cubesats</a:t>
            </a:r>
            <a:endParaRPr lang="en-US" sz="1800" b="1" dirty="0"/>
          </a:p>
          <a:p>
            <a:endParaRPr lang="en-US" sz="1800" b="1" dirty="0"/>
          </a:p>
          <a:p>
            <a:r>
              <a:rPr lang="en-US" sz="1800" b="1" dirty="0"/>
              <a:t>2020-2022: </a:t>
            </a:r>
            <a:r>
              <a:rPr lang="en-US" sz="1800" b="1" dirty="0" err="1"/>
              <a:t>Starlink</a:t>
            </a:r>
            <a:r>
              <a:rPr lang="en-US" sz="1800" b="1" dirty="0"/>
              <a:t>, </a:t>
            </a:r>
            <a:r>
              <a:rPr lang="en-US" sz="1800" b="1" dirty="0" err="1"/>
              <a:t>cubesats</a:t>
            </a:r>
            <a:r>
              <a:rPr lang="en-US" sz="1800" b="1" dirty="0"/>
              <a:t>, </a:t>
            </a:r>
            <a:r>
              <a:rPr lang="en-US" sz="1800" b="1" dirty="0" err="1"/>
              <a:t>OneWeb</a:t>
            </a:r>
            <a:r>
              <a:rPr lang="en-US" sz="1800" b="1" dirty="0"/>
              <a:t>, Russia anti-satellite test.</a:t>
            </a:r>
          </a:p>
        </p:txBody>
      </p:sp>
      <p:sp>
        <p:nvSpPr>
          <p:cNvPr id="2" name="Rectangle 1">
            <a:extLst>
              <a:ext uri="{FF2B5EF4-FFF2-40B4-BE49-F238E27FC236}">
                <a16:creationId xmlns:a16="http://schemas.microsoft.com/office/drawing/2014/main" id="{5D384F73-6D41-4432-ABE5-B3F8182ACB06}"/>
              </a:ext>
            </a:extLst>
          </p:cNvPr>
          <p:cNvSpPr/>
          <p:nvPr/>
        </p:nvSpPr>
        <p:spPr>
          <a:xfrm>
            <a:off x="5148026" y="5873538"/>
            <a:ext cx="954107" cy="230832"/>
          </a:xfrm>
          <a:prstGeom prst="rect">
            <a:avLst/>
          </a:prstGeom>
        </p:spPr>
        <p:txBody>
          <a:bodyPr wrap="none">
            <a:spAutoFit/>
          </a:bodyPr>
          <a:lstStyle/>
          <a:p>
            <a:r>
              <a:rPr lang="en-US" sz="900" dirty="0">
                <a:solidFill>
                  <a:schemeClr val="accent2">
                    <a:lumMod val="75000"/>
                  </a:schemeClr>
                </a:solidFill>
              </a:rPr>
              <a:t>Source: ODPO</a:t>
            </a:r>
          </a:p>
        </p:txBody>
      </p:sp>
      <p:sp>
        <p:nvSpPr>
          <p:cNvPr id="3" name="Slide Number Placeholder 2">
            <a:extLst>
              <a:ext uri="{FF2B5EF4-FFF2-40B4-BE49-F238E27FC236}">
                <a16:creationId xmlns:a16="http://schemas.microsoft.com/office/drawing/2014/main" id="{46511FB2-A6C1-43C5-ABF1-65FC99F972F7}"/>
              </a:ext>
            </a:extLst>
          </p:cNvPr>
          <p:cNvSpPr>
            <a:spLocks noGrp="1"/>
          </p:cNvSpPr>
          <p:nvPr>
            <p:ph type="sldNum" sz="quarter" idx="11"/>
          </p:nvPr>
        </p:nvSpPr>
        <p:spPr/>
        <p:txBody>
          <a:bodyPr/>
          <a:lstStyle/>
          <a:p>
            <a:pPr>
              <a:defRPr/>
            </a:pPr>
            <a:fld id="{8671A67E-FBE4-4EE7-828C-3E1E89AD3382}" type="slidenum">
              <a:rPr lang="en-US" smtClean="0"/>
              <a:pPr>
                <a:defRPr/>
              </a:pPr>
              <a:t>12</a:t>
            </a:fld>
            <a:endParaRPr lang="en-US"/>
          </a:p>
        </p:txBody>
      </p:sp>
    </p:spTree>
    <p:extLst>
      <p:ext uri="{BB962C8B-B14F-4D97-AF65-F5344CB8AC3E}">
        <p14:creationId xmlns:p14="http://schemas.microsoft.com/office/powerpoint/2010/main" val="228425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9DDD0-7819-4FEC-AAF0-42159CADCAD4}"/>
              </a:ext>
            </a:extLst>
          </p:cNvPr>
          <p:cNvSpPr>
            <a:spLocks noGrp="1"/>
          </p:cNvSpPr>
          <p:nvPr>
            <p:ph type="title"/>
          </p:nvPr>
        </p:nvSpPr>
        <p:spPr/>
        <p:txBody>
          <a:bodyPr/>
          <a:lstStyle/>
          <a:p>
            <a:r>
              <a:rPr lang="en-US" dirty="0"/>
              <a:t>Mitigation and Prevention</a:t>
            </a:r>
          </a:p>
        </p:txBody>
      </p:sp>
      <p:sp>
        <p:nvSpPr>
          <p:cNvPr id="7" name="Text Placeholder 6">
            <a:extLst>
              <a:ext uri="{FF2B5EF4-FFF2-40B4-BE49-F238E27FC236}">
                <a16:creationId xmlns:a16="http://schemas.microsoft.com/office/drawing/2014/main" id="{9D965D72-F869-40A9-AA96-0FAB38F5D92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BF4A9C7F-FD3E-4000-977F-7AE17852A6CC}"/>
              </a:ext>
            </a:extLst>
          </p:cNvPr>
          <p:cNvSpPr>
            <a:spLocks noGrp="1"/>
          </p:cNvSpPr>
          <p:nvPr>
            <p:ph type="sldNum" sz="quarter" idx="10"/>
          </p:nvPr>
        </p:nvSpPr>
        <p:spPr/>
        <p:txBody>
          <a:bodyPr/>
          <a:lstStyle/>
          <a:p>
            <a:pPr>
              <a:defRPr/>
            </a:pPr>
            <a:fld id="{0FECFBB2-BBED-4D9C-90E9-47EFAACA1B36}" type="slidenum">
              <a:rPr lang="en-US" smtClean="0"/>
              <a:pPr>
                <a:defRPr/>
              </a:pPr>
              <a:t>13</a:t>
            </a:fld>
            <a:endParaRPr lang="en-US"/>
          </a:p>
        </p:txBody>
      </p:sp>
    </p:spTree>
    <p:extLst>
      <p:ext uri="{BB962C8B-B14F-4D97-AF65-F5344CB8AC3E}">
        <p14:creationId xmlns:p14="http://schemas.microsoft.com/office/powerpoint/2010/main" val="332583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NASA Documents</a:t>
            </a:r>
          </a:p>
        </p:txBody>
      </p:sp>
      <p:sp>
        <p:nvSpPr>
          <p:cNvPr id="3" name="Content Placeholder 2"/>
          <p:cNvSpPr>
            <a:spLocks noGrp="1"/>
          </p:cNvSpPr>
          <p:nvPr>
            <p:ph idx="1"/>
          </p:nvPr>
        </p:nvSpPr>
        <p:spPr>
          <a:xfrm>
            <a:off x="245269" y="1306657"/>
            <a:ext cx="8578850" cy="2741361"/>
          </a:xfrm>
        </p:spPr>
        <p:style>
          <a:lnRef idx="2">
            <a:schemeClr val="accent6"/>
          </a:lnRef>
          <a:fillRef idx="1">
            <a:schemeClr val="lt1"/>
          </a:fillRef>
          <a:effectRef idx="0">
            <a:schemeClr val="accent6"/>
          </a:effectRef>
          <a:fontRef idx="minor">
            <a:schemeClr val="dk1"/>
          </a:fontRef>
        </p:style>
        <p:txBody>
          <a:bodyPr/>
          <a:lstStyle/>
          <a:p>
            <a:pPr marL="0" indent="0">
              <a:buNone/>
            </a:pPr>
            <a:r>
              <a:rPr lang="en-US" sz="2400" dirty="0">
                <a:solidFill>
                  <a:srgbClr val="0070C0"/>
                </a:solidFill>
              </a:rPr>
              <a:t>NPR 8715.6B </a:t>
            </a:r>
            <a:r>
              <a:rPr lang="en-US" sz="2400" dirty="0"/>
              <a:t>(with Change 2), </a:t>
            </a:r>
            <a:r>
              <a:rPr lang="en-US" sz="2400" i="1" dirty="0"/>
              <a:t>NASA Procedural Requirements for Limiting Orbital Debris and Evaluating the Meteoroid and Orbital Debris Environments</a:t>
            </a:r>
          </a:p>
          <a:p>
            <a:r>
              <a:rPr lang="en-US" sz="1800" dirty="0"/>
              <a:t>Defines roles and responsibilities</a:t>
            </a:r>
          </a:p>
          <a:p>
            <a:r>
              <a:rPr lang="en-US" sz="1800" dirty="0"/>
              <a:t>Requires the projects to submit the Orbital Debris Assessment Report and the End of Mission Plan to Headquarters, and defines the timeline for those documents and their updates.</a:t>
            </a:r>
          </a:p>
          <a:p>
            <a:pPr marL="0" indent="0">
              <a:buNone/>
            </a:pPr>
            <a:endParaRPr lang="en-US" dirty="0"/>
          </a:p>
        </p:txBody>
      </p:sp>
      <p:sp>
        <p:nvSpPr>
          <p:cNvPr id="7" name="Content Placeholder 2"/>
          <p:cNvSpPr txBox="1">
            <a:spLocks/>
          </p:cNvSpPr>
          <p:nvPr/>
        </p:nvSpPr>
        <p:spPr bwMode="auto">
          <a:xfrm>
            <a:off x="254000" y="4142931"/>
            <a:ext cx="8578850" cy="1913624"/>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dk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dk1"/>
                </a:solidFill>
                <a:latin typeface="+mn-lt"/>
                <a:ea typeface="+mn-ea"/>
                <a:cs typeface="+mn-cs"/>
              </a:defRPr>
            </a:lvl2pPr>
            <a:lvl3pPr marL="511175" indent="-169863" algn="l" rtl="0" eaLnBrk="0" fontAlgn="base" hangingPunct="0">
              <a:spcBef>
                <a:spcPct val="20000"/>
              </a:spcBef>
              <a:spcAft>
                <a:spcPct val="0"/>
              </a:spcAft>
              <a:buClr>
                <a:srgbClr val="84C134"/>
              </a:buClr>
              <a:buChar char="•"/>
              <a:defRPr>
                <a:solidFill>
                  <a:schemeClr val="dk1"/>
                </a:solidFill>
                <a:latin typeface="+mn-lt"/>
                <a:ea typeface="+mn-ea"/>
                <a:cs typeface="+mn-cs"/>
              </a:defRPr>
            </a:lvl3pPr>
            <a:lvl4pPr marL="682625" indent="-227013" algn="l" rtl="0" eaLnBrk="0" fontAlgn="base" hangingPunct="0">
              <a:spcBef>
                <a:spcPct val="20000"/>
              </a:spcBef>
              <a:spcAft>
                <a:spcPct val="0"/>
              </a:spcAft>
              <a:buClr>
                <a:srgbClr val="84C134"/>
              </a:buClr>
              <a:buChar char="–"/>
              <a:defRPr>
                <a:solidFill>
                  <a:schemeClr val="dk1"/>
                </a:solidFill>
                <a:latin typeface="+mn-lt"/>
                <a:ea typeface="+mn-ea"/>
                <a:cs typeface="+mn-cs"/>
              </a:defRPr>
            </a:lvl4pPr>
            <a:lvl5pPr marL="795338" indent="-169863" algn="l" rtl="0" eaLnBrk="0" fontAlgn="base" hangingPunct="0">
              <a:spcBef>
                <a:spcPct val="20000"/>
              </a:spcBef>
              <a:spcAft>
                <a:spcPct val="0"/>
              </a:spcAft>
              <a:buClr>
                <a:srgbClr val="84C134"/>
              </a:buClr>
              <a:buChar char="»"/>
              <a:defRPr>
                <a:solidFill>
                  <a:schemeClr val="dk1"/>
                </a:solidFill>
                <a:latin typeface="+mn-lt"/>
                <a:ea typeface="+mn-ea"/>
                <a:cs typeface="+mn-cs"/>
              </a:defRPr>
            </a:lvl5pPr>
            <a:lvl6pPr marL="1658938" indent="-176213" algn="l" rtl="0" fontAlgn="base">
              <a:spcBef>
                <a:spcPct val="20000"/>
              </a:spcBef>
              <a:spcAft>
                <a:spcPct val="0"/>
              </a:spcAft>
              <a:buClr>
                <a:srgbClr val="45ADE3"/>
              </a:buClr>
              <a:buChar char="»"/>
              <a:defRPr>
                <a:solidFill>
                  <a:schemeClr val="dk1"/>
                </a:solidFill>
                <a:latin typeface="+mn-lt"/>
                <a:ea typeface="+mn-ea"/>
                <a:cs typeface="+mn-cs"/>
              </a:defRPr>
            </a:lvl6pPr>
            <a:lvl7pPr marL="2116138" indent="-176213" algn="l" rtl="0" fontAlgn="base">
              <a:spcBef>
                <a:spcPct val="20000"/>
              </a:spcBef>
              <a:spcAft>
                <a:spcPct val="0"/>
              </a:spcAft>
              <a:buClr>
                <a:srgbClr val="45ADE3"/>
              </a:buClr>
              <a:buChar char="»"/>
              <a:defRPr>
                <a:solidFill>
                  <a:schemeClr val="dk1"/>
                </a:solidFill>
                <a:latin typeface="+mn-lt"/>
                <a:ea typeface="+mn-ea"/>
                <a:cs typeface="+mn-cs"/>
              </a:defRPr>
            </a:lvl7pPr>
            <a:lvl8pPr marL="2573338" indent="-176213" algn="l" rtl="0" fontAlgn="base">
              <a:spcBef>
                <a:spcPct val="20000"/>
              </a:spcBef>
              <a:spcAft>
                <a:spcPct val="0"/>
              </a:spcAft>
              <a:buClr>
                <a:srgbClr val="45ADE3"/>
              </a:buClr>
              <a:buChar char="»"/>
              <a:defRPr>
                <a:solidFill>
                  <a:schemeClr val="dk1"/>
                </a:solidFill>
                <a:latin typeface="+mn-lt"/>
                <a:ea typeface="+mn-ea"/>
                <a:cs typeface="+mn-cs"/>
              </a:defRPr>
            </a:lvl8pPr>
            <a:lvl9pPr marL="3030538" indent="-176213" algn="l" rtl="0" fontAlgn="base">
              <a:spcBef>
                <a:spcPct val="20000"/>
              </a:spcBef>
              <a:spcAft>
                <a:spcPct val="0"/>
              </a:spcAft>
              <a:buClr>
                <a:srgbClr val="45ADE3"/>
              </a:buClr>
              <a:buChar char="»"/>
              <a:defRPr>
                <a:solidFill>
                  <a:schemeClr val="dk1"/>
                </a:solidFill>
                <a:latin typeface="+mn-lt"/>
                <a:ea typeface="+mn-ea"/>
                <a:cs typeface="+mn-cs"/>
              </a:defRPr>
            </a:lvl9pPr>
          </a:lstStyle>
          <a:p>
            <a:pPr marL="0" indent="0">
              <a:buFontTx/>
              <a:buNone/>
            </a:pPr>
            <a:r>
              <a:rPr lang="en-US" sz="2400" kern="0" dirty="0">
                <a:solidFill>
                  <a:srgbClr val="0070C0"/>
                </a:solidFill>
              </a:rPr>
              <a:t>NASA-STD-8719.14C</a:t>
            </a:r>
            <a:r>
              <a:rPr lang="en-US" sz="2400" kern="0" dirty="0"/>
              <a:t>, </a:t>
            </a:r>
            <a:r>
              <a:rPr lang="en-US" sz="2400" i="1" kern="0" dirty="0"/>
              <a:t>Process for Limiting Orbital Debris</a:t>
            </a:r>
          </a:p>
          <a:p>
            <a:r>
              <a:rPr lang="en-US" sz="1800" kern="0" dirty="0"/>
              <a:t>Lists the specific requirements applicable to each project; requirements vary depending on the mission operational environment and the level of NASA involvement. </a:t>
            </a:r>
          </a:p>
          <a:p>
            <a:r>
              <a:rPr lang="en-US" sz="1800" kern="0" dirty="0"/>
              <a:t>Latest version follows the 2019 U.S. Government Orbital Debris Mitigation Standard Practices (</a:t>
            </a:r>
            <a:r>
              <a:rPr lang="en-US" sz="1800" kern="0" dirty="0">
                <a:solidFill>
                  <a:srgbClr val="0070C0"/>
                </a:solidFill>
              </a:rPr>
              <a:t>2019 ODMSP</a:t>
            </a:r>
            <a:r>
              <a:rPr lang="en-US" sz="1800" kern="0" dirty="0"/>
              <a:t>).</a:t>
            </a:r>
          </a:p>
          <a:p>
            <a:endParaRPr lang="en-US" sz="2000" kern="0" dirty="0"/>
          </a:p>
        </p:txBody>
      </p:sp>
      <p:sp>
        <p:nvSpPr>
          <p:cNvPr id="6" name="TextBox 5"/>
          <p:cNvSpPr txBox="1"/>
          <p:nvPr/>
        </p:nvSpPr>
        <p:spPr>
          <a:xfrm>
            <a:off x="483852" y="6129128"/>
            <a:ext cx="7017250" cy="246221"/>
          </a:xfrm>
          <a:prstGeom prst="rect">
            <a:avLst/>
          </a:prstGeom>
          <a:noFill/>
        </p:spPr>
        <p:txBody>
          <a:bodyPr wrap="square" rtlCol="0">
            <a:spAutoFit/>
          </a:bodyPr>
          <a:lstStyle/>
          <a:p>
            <a:r>
              <a:rPr lang="en-US" sz="1000" dirty="0"/>
              <a:t>Note: Orbital debris mitigation is also referenced in the </a:t>
            </a:r>
            <a:r>
              <a:rPr lang="en-US" sz="1000" dirty="0">
                <a:solidFill>
                  <a:srgbClr val="0070C0"/>
                </a:solidFill>
              </a:rPr>
              <a:t>NPR 7120.5E </a:t>
            </a:r>
            <a:r>
              <a:rPr lang="en-US" sz="1000" dirty="0"/>
              <a:t>as part of the overall mission requirements.</a:t>
            </a:r>
          </a:p>
        </p:txBody>
      </p:sp>
      <p:sp>
        <p:nvSpPr>
          <p:cNvPr id="4" name="Slide Number Placeholder 3">
            <a:extLst>
              <a:ext uri="{FF2B5EF4-FFF2-40B4-BE49-F238E27FC236}">
                <a16:creationId xmlns:a16="http://schemas.microsoft.com/office/drawing/2014/main" id="{7B411D3B-1C3D-4348-8F2D-5DB7920FB83C}"/>
              </a:ext>
            </a:extLst>
          </p:cNvPr>
          <p:cNvSpPr>
            <a:spLocks noGrp="1"/>
          </p:cNvSpPr>
          <p:nvPr>
            <p:ph type="sldNum" sz="quarter" idx="11"/>
          </p:nvPr>
        </p:nvSpPr>
        <p:spPr/>
        <p:txBody>
          <a:bodyPr/>
          <a:lstStyle/>
          <a:p>
            <a:pPr>
              <a:defRPr/>
            </a:pPr>
            <a:fld id="{8671A67E-FBE4-4EE7-828C-3E1E89AD3382}" type="slidenum">
              <a:rPr lang="en-US" smtClean="0"/>
              <a:pPr>
                <a:defRPr/>
              </a:pPr>
              <a:t>14</a:t>
            </a:fld>
            <a:endParaRPr lang="en-US"/>
          </a:p>
        </p:txBody>
      </p:sp>
    </p:spTree>
    <p:extLst>
      <p:ext uri="{BB962C8B-B14F-4D97-AF65-F5344CB8AC3E}">
        <p14:creationId xmlns:p14="http://schemas.microsoft.com/office/powerpoint/2010/main" val="175380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ODAR in general</a:t>
            </a:r>
          </a:p>
        </p:txBody>
      </p:sp>
      <p:sp>
        <p:nvSpPr>
          <p:cNvPr id="3" name="Content Placeholder 2"/>
          <p:cNvSpPr>
            <a:spLocks noGrp="1"/>
          </p:cNvSpPr>
          <p:nvPr>
            <p:ph idx="1"/>
          </p:nvPr>
        </p:nvSpPr>
        <p:spPr>
          <a:xfrm>
            <a:off x="335810" y="1239917"/>
            <a:ext cx="8397768" cy="4600575"/>
          </a:xfrm>
        </p:spPr>
        <p:txBody>
          <a:bodyPr/>
          <a:lstStyle/>
          <a:p>
            <a:r>
              <a:rPr lang="en-US" sz="2000" dirty="0"/>
              <a:t>The Orbital Debris Assessment Report (</a:t>
            </a:r>
            <a:r>
              <a:rPr lang="en-US" sz="2000" dirty="0">
                <a:solidFill>
                  <a:srgbClr val="0070C0"/>
                </a:solidFill>
              </a:rPr>
              <a:t>ODAR</a:t>
            </a:r>
            <a:r>
              <a:rPr lang="en-US" sz="2000" dirty="0"/>
              <a:t>) documents a Project’s compliance with NASA requirements to limit the generation of orbital debris. </a:t>
            </a:r>
          </a:p>
          <a:p>
            <a:pPr lvl="1"/>
            <a:r>
              <a:rPr lang="en-US" sz="1800" dirty="0"/>
              <a:t>The specific requirements are listed in the NASA-STD-8719.14C.</a:t>
            </a:r>
          </a:p>
          <a:p>
            <a:pPr lvl="1"/>
            <a:r>
              <a:rPr lang="en-US" sz="1800" dirty="0"/>
              <a:t>The initial ODAR is produced in </a:t>
            </a:r>
            <a:r>
              <a:rPr lang="en-US" sz="1800" u="sng" dirty="0"/>
              <a:t>Phase A</a:t>
            </a:r>
            <a:r>
              <a:rPr lang="en-US" sz="1800" dirty="0"/>
              <a:t> </a:t>
            </a:r>
            <a:r>
              <a:rPr lang="en-US" sz="1800" dirty="0">
                <a:solidFill>
                  <a:srgbClr val="0070C0"/>
                </a:solidFill>
              </a:rPr>
              <a:t>*</a:t>
            </a:r>
            <a:r>
              <a:rPr lang="en-US" sz="1800" dirty="0"/>
              <a:t>, and updated at </a:t>
            </a:r>
            <a:r>
              <a:rPr lang="en-US" sz="1800" u="sng" dirty="0"/>
              <a:t>PDR</a:t>
            </a:r>
            <a:r>
              <a:rPr lang="en-US" sz="1800" dirty="0"/>
              <a:t>, </a:t>
            </a:r>
            <a:r>
              <a:rPr lang="en-US" sz="1800" u="sng" dirty="0"/>
              <a:t>CDR</a:t>
            </a:r>
            <a:r>
              <a:rPr lang="en-US" sz="1800" dirty="0"/>
              <a:t>, and </a:t>
            </a:r>
            <a:r>
              <a:rPr lang="en-US" sz="1800" u="sng" dirty="0"/>
              <a:t>before Launch </a:t>
            </a:r>
            <a:r>
              <a:rPr lang="en-US" sz="1800" dirty="0"/>
              <a:t>(Safety and Mission Success Review, or SMSR).</a:t>
            </a:r>
          </a:p>
          <a:p>
            <a:r>
              <a:rPr lang="en-US" sz="2000" dirty="0"/>
              <a:t>The ODAR is focused on the spacecraft </a:t>
            </a:r>
            <a:r>
              <a:rPr lang="en-US" sz="2000" dirty="0">
                <a:solidFill>
                  <a:srgbClr val="0070C0"/>
                </a:solidFill>
              </a:rPr>
              <a:t>design</a:t>
            </a:r>
            <a:r>
              <a:rPr lang="en-US" sz="2000" dirty="0"/>
              <a:t> and </a:t>
            </a:r>
            <a:r>
              <a:rPr lang="en-US" sz="2000" dirty="0">
                <a:solidFill>
                  <a:srgbClr val="0070C0"/>
                </a:solidFill>
              </a:rPr>
              <a:t>general disposal </a:t>
            </a:r>
            <a:r>
              <a:rPr lang="en-US" sz="2000" dirty="0"/>
              <a:t>plan. </a:t>
            </a:r>
          </a:p>
          <a:p>
            <a:r>
              <a:rPr lang="en-US" sz="2000" dirty="0"/>
              <a:t>Starting with the CDR update, the ODAR must include a </a:t>
            </a:r>
            <a:r>
              <a:rPr lang="en-US" sz="2000" dirty="0">
                <a:solidFill>
                  <a:srgbClr val="0070C0"/>
                </a:solidFill>
              </a:rPr>
              <a:t>Launch Vehicle</a:t>
            </a:r>
            <a:r>
              <a:rPr lang="en-US" sz="2000" dirty="0"/>
              <a:t> assessment section, generally provided by the Launch Services Program.</a:t>
            </a:r>
          </a:p>
          <a:p>
            <a:r>
              <a:rPr lang="en-US" sz="2000" dirty="0"/>
              <a:t>When NASA provides an </a:t>
            </a:r>
            <a:r>
              <a:rPr lang="en-US" sz="2000" dirty="0">
                <a:solidFill>
                  <a:srgbClr val="0070C0"/>
                </a:solidFill>
              </a:rPr>
              <a:t>instrument</a:t>
            </a:r>
            <a:r>
              <a:rPr lang="en-US" sz="2000" dirty="0"/>
              <a:t> to another Agency, a shorter version of the ODAR is produced (Abbreviated ODAR).</a:t>
            </a:r>
          </a:p>
          <a:p>
            <a:r>
              <a:rPr lang="en-US" sz="2000" dirty="0" err="1"/>
              <a:t>Cubesats</a:t>
            </a:r>
            <a:r>
              <a:rPr lang="en-US" sz="2000" dirty="0"/>
              <a:t> are only required to submit the pre-launch (SMSR) ODAR, but may be beneficial to start earlier. </a:t>
            </a:r>
          </a:p>
        </p:txBody>
      </p:sp>
      <p:sp>
        <p:nvSpPr>
          <p:cNvPr id="4" name="Slide Number Placeholder 3">
            <a:extLst>
              <a:ext uri="{FF2B5EF4-FFF2-40B4-BE49-F238E27FC236}">
                <a16:creationId xmlns:a16="http://schemas.microsoft.com/office/drawing/2014/main" id="{427B0C42-4679-42A1-937C-6C319147AA9A}"/>
              </a:ext>
            </a:extLst>
          </p:cNvPr>
          <p:cNvSpPr>
            <a:spLocks noGrp="1"/>
          </p:cNvSpPr>
          <p:nvPr>
            <p:ph type="sldNum" sz="quarter" idx="11"/>
          </p:nvPr>
        </p:nvSpPr>
        <p:spPr/>
        <p:txBody>
          <a:bodyPr/>
          <a:lstStyle/>
          <a:p>
            <a:pPr>
              <a:defRPr/>
            </a:pPr>
            <a:fld id="{8671A67E-FBE4-4EE7-828C-3E1E89AD3382}" type="slidenum">
              <a:rPr lang="en-US" smtClean="0"/>
              <a:pPr>
                <a:defRPr/>
              </a:pPr>
              <a:t>15</a:t>
            </a:fld>
            <a:endParaRPr lang="en-US"/>
          </a:p>
        </p:txBody>
      </p:sp>
      <p:sp>
        <p:nvSpPr>
          <p:cNvPr id="6" name="TextBox 5">
            <a:extLst>
              <a:ext uri="{FF2B5EF4-FFF2-40B4-BE49-F238E27FC236}">
                <a16:creationId xmlns:a16="http://schemas.microsoft.com/office/drawing/2014/main" id="{5BAD4C7B-E7B4-434A-B12D-7945B682FEE0}"/>
              </a:ext>
            </a:extLst>
          </p:cNvPr>
          <p:cNvSpPr txBox="1"/>
          <p:nvPr/>
        </p:nvSpPr>
        <p:spPr>
          <a:xfrm>
            <a:off x="6476301" y="5991542"/>
            <a:ext cx="2069212" cy="369332"/>
          </a:xfrm>
          <a:prstGeom prst="rect">
            <a:avLst/>
          </a:prstGeom>
          <a:noFill/>
        </p:spPr>
        <p:txBody>
          <a:bodyPr wrap="square" rtlCol="0">
            <a:spAutoFit/>
          </a:bodyPr>
          <a:lstStyle/>
          <a:p>
            <a:r>
              <a:rPr lang="en-US" sz="1800" dirty="0">
                <a:solidFill>
                  <a:srgbClr val="0070C0"/>
                </a:solidFill>
              </a:rPr>
              <a:t>*</a:t>
            </a:r>
            <a:r>
              <a:rPr lang="en-US" sz="1800" dirty="0"/>
              <a:t> </a:t>
            </a:r>
            <a:r>
              <a:rPr lang="en-US" sz="1600" dirty="0"/>
              <a:t>Can be deferred</a:t>
            </a:r>
          </a:p>
        </p:txBody>
      </p:sp>
    </p:spTree>
    <p:extLst>
      <p:ext uri="{BB962C8B-B14F-4D97-AF65-F5344CB8AC3E}">
        <p14:creationId xmlns:p14="http://schemas.microsoft.com/office/powerpoint/2010/main" val="36216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Mission Plan in general</a:t>
            </a:r>
          </a:p>
        </p:txBody>
      </p:sp>
      <p:sp>
        <p:nvSpPr>
          <p:cNvPr id="3" name="Content Placeholder 2"/>
          <p:cNvSpPr>
            <a:spLocks noGrp="1"/>
          </p:cNvSpPr>
          <p:nvPr>
            <p:ph idx="1"/>
          </p:nvPr>
        </p:nvSpPr>
        <p:spPr>
          <a:xfrm>
            <a:off x="236538" y="1255285"/>
            <a:ext cx="8578850" cy="4600575"/>
          </a:xfrm>
        </p:spPr>
        <p:txBody>
          <a:bodyPr/>
          <a:lstStyle/>
          <a:p>
            <a:r>
              <a:rPr lang="en-US" sz="2400" dirty="0"/>
              <a:t>The End of Mission Plan (</a:t>
            </a:r>
            <a:r>
              <a:rPr lang="en-US" sz="2400" dirty="0">
                <a:solidFill>
                  <a:srgbClr val="0070C0"/>
                </a:solidFill>
              </a:rPr>
              <a:t>EOMP</a:t>
            </a:r>
            <a:r>
              <a:rPr lang="en-US" sz="2400" dirty="0"/>
              <a:t>) addresses the same list of requirements as the ODAR, but with emphasis on the </a:t>
            </a:r>
            <a:r>
              <a:rPr lang="en-US" sz="2400" dirty="0">
                <a:solidFill>
                  <a:srgbClr val="0070C0"/>
                </a:solidFill>
              </a:rPr>
              <a:t>operational </a:t>
            </a:r>
            <a:r>
              <a:rPr lang="en-US" sz="2400" dirty="0"/>
              <a:t>phase of the mission.</a:t>
            </a:r>
          </a:p>
          <a:p>
            <a:r>
              <a:rPr lang="en-US" sz="2400" dirty="0"/>
              <a:t>The initial EOMP is combined with the ODAR at SMSR</a:t>
            </a:r>
            <a:r>
              <a:rPr lang="en-US" sz="2000" dirty="0"/>
              <a:t>.</a:t>
            </a:r>
          </a:p>
          <a:p>
            <a:r>
              <a:rPr lang="en-US" sz="2400" dirty="0"/>
              <a:t>The EOMP is then updated during the operational mission, typically at </a:t>
            </a:r>
            <a:r>
              <a:rPr lang="en-US" sz="2400" dirty="0">
                <a:solidFill>
                  <a:srgbClr val="0070C0"/>
                </a:solidFill>
              </a:rPr>
              <a:t>Senior Reviews</a:t>
            </a:r>
            <a:r>
              <a:rPr lang="en-US" sz="2400" dirty="0"/>
              <a:t>, focusing on the spacecraft </a:t>
            </a:r>
            <a:r>
              <a:rPr lang="en-US" sz="2400" dirty="0">
                <a:solidFill>
                  <a:srgbClr val="0070C0"/>
                </a:solidFill>
              </a:rPr>
              <a:t>status</a:t>
            </a:r>
            <a:r>
              <a:rPr lang="en-US" sz="2400" dirty="0"/>
              <a:t> and the maturity of the disposal plan.</a:t>
            </a:r>
          </a:p>
          <a:p>
            <a:pPr lvl="1"/>
            <a:r>
              <a:rPr lang="en-US" sz="2000" dirty="0"/>
              <a:t>Spacecraft anomalies may precipitate the End of Mission (EOM).</a:t>
            </a:r>
          </a:p>
          <a:p>
            <a:pPr lvl="1"/>
            <a:r>
              <a:rPr lang="en-US" sz="2000" dirty="0"/>
              <a:t>Mission extensions still have to consider the spacecraft capability to comply with the orbital debris requirements.</a:t>
            </a:r>
          </a:p>
          <a:p>
            <a:r>
              <a:rPr lang="en-US" sz="2400" dirty="0" err="1"/>
              <a:t>Cubesats</a:t>
            </a:r>
            <a:r>
              <a:rPr lang="en-US" sz="2400" dirty="0"/>
              <a:t> do not require EOMP if they reenter the Earth passively in less than 25 years.  </a:t>
            </a:r>
          </a:p>
          <a:p>
            <a:endParaRPr lang="en-US" sz="2400" dirty="0"/>
          </a:p>
          <a:p>
            <a:pPr marL="0" indent="0">
              <a:buNone/>
            </a:pPr>
            <a:endParaRPr lang="en-US" sz="2400" dirty="0"/>
          </a:p>
          <a:p>
            <a:endParaRPr lang="en-US" sz="2400" dirty="0"/>
          </a:p>
          <a:p>
            <a:pPr lvl="1"/>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6F203F4-1E70-458F-8085-3A43E1D3EFDA}"/>
              </a:ext>
            </a:extLst>
          </p:cNvPr>
          <p:cNvSpPr>
            <a:spLocks noGrp="1"/>
          </p:cNvSpPr>
          <p:nvPr>
            <p:ph type="sldNum" sz="quarter" idx="11"/>
          </p:nvPr>
        </p:nvSpPr>
        <p:spPr/>
        <p:txBody>
          <a:bodyPr/>
          <a:lstStyle/>
          <a:p>
            <a:pPr>
              <a:defRPr/>
            </a:pPr>
            <a:fld id="{8671A67E-FBE4-4EE7-828C-3E1E89AD3382}" type="slidenum">
              <a:rPr lang="en-US" smtClean="0"/>
              <a:pPr>
                <a:defRPr/>
              </a:pPr>
              <a:t>16</a:t>
            </a:fld>
            <a:endParaRPr lang="en-US"/>
          </a:p>
        </p:txBody>
      </p:sp>
    </p:spTree>
    <p:extLst>
      <p:ext uri="{BB962C8B-B14F-4D97-AF65-F5344CB8AC3E}">
        <p14:creationId xmlns:p14="http://schemas.microsoft.com/office/powerpoint/2010/main" val="338070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28773" y="1300332"/>
            <a:ext cx="8106310" cy="2521655"/>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6" name="Title 5"/>
          <p:cNvSpPr>
            <a:spLocks noGrp="1"/>
          </p:cNvSpPr>
          <p:nvPr>
            <p:ph type="title"/>
          </p:nvPr>
        </p:nvSpPr>
        <p:spPr/>
        <p:txBody>
          <a:bodyPr/>
          <a:lstStyle/>
          <a:p>
            <a:r>
              <a:rPr lang="en-US" dirty="0"/>
              <a:t>Basic Review Process (electronic)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47216358"/>
              </p:ext>
            </p:extLst>
          </p:nvPr>
        </p:nvGraphicFramePr>
        <p:xfrm>
          <a:off x="206375" y="1368726"/>
          <a:ext cx="8578850"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ight Arrow 20"/>
          <p:cNvSpPr/>
          <p:nvPr/>
        </p:nvSpPr>
        <p:spPr>
          <a:xfrm rot="10825511">
            <a:off x="1653005" y="2123243"/>
            <a:ext cx="509496" cy="191287"/>
          </a:xfrm>
          <a:prstGeom prst="rightArrow">
            <a:avLst>
              <a:gd name="adj1" fmla="val 60000"/>
              <a:gd name="adj2" fmla="val 50000"/>
            </a:avLst>
          </a:prstGeom>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24" name="TextBox 23"/>
          <p:cNvSpPr txBox="1"/>
          <p:nvPr/>
        </p:nvSpPr>
        <p:spPr>
          <a:xfrm>
            <a:off x="366392" y="1324764"/>
            <a:ext cx="1037690" cy="307777"/>
          </a:xfrm>
          <a:prstGeom prst="rect">
            <a:avLst/>
          </a:prstGeom>
          <a:noFill/>
        </p:spPr>
        <p:txBody>
          <a:bodyPr wrap="square" rtlCol="0">
            <a:spAutoFit/>
          </a:bodyPr>
          <a:lstStyle/>
          <a:p>
            <a:r>
              <a:rPr lang="en-US" sz="1400" dirty="0"/>
              <a:t>GSFC </a:t>
            </a:r>
          </a:p>
        </p:txBody>
      </p:sp>
      <p:sp>
        <p:nvSpPr>
          <p:cNvPr id="25" name="Rectangle 24"/>
          <p:cNvSpPr/>
          <p:nvPr/>
        </p:nvSpPr>
        <p:spPr bwMode="auto">
          <a:xfrm>
            <a:off x="328772" y="3828732"/>
            <a:ext cx="8106311" cy="2521655"/>
          </a:xfrm>
          <a:prstGeom prst="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0" name="TextBox 9"/>
          <p:cNvSpPr txBox="1"/>
          <p:nvPr/>
        </p:nvSpPr>
        <p:spPr>
          <a:xfrm>
            <a:off x="438467" y="5661797"/>
            <a:ext cx="2938572" cy="646331"/>
          </a:xfrm>
          <a:prstGeom prst="rect">
            <a:avLst/>
          </a:prstGeom>
          <a:solidFill>
            <a:schemeClr val="bg1"/>
          </a:solidFill>
        </p:spPr>
        <p:txBody>
          <a:bodyPr wrap="square" rtlCol="0">
            <a:spAutoFit/>
          </a:bodyPr>
          <a:lstStyle/>
          <a:p>
            <a:r>
              <a:rPr lang="en-US" sz="900" dirty="0"/>
              <a:t>CSO – Chief Safety &amp; mission assurance Officer</a:t>
            </a:r>
          </a:p>
          <a:p>
            <a:r>
              <a:rPr lang="en-US" sz="900" dirty="0"/>
              <a:t>MDAA – Mission Directorate Associate Administrator</a:t>
            </a:r>
          </a:p>
          <a:p>
            <a:r>
              <a:rPr lang="en-US" sz="900" dirty="0"/>
              <a:t>ODPO – Orbital Debris Program Office</a:t>
            </a:r>
          </a:p>
          <a:p>
            <a:r>
              <a:rPr lang="en-US" sz="900" dirty="0"/>
              <a:t>SMA – Safety &amp; Mission Assurance</a:t>
            </a:r>
          </a:p>
        </p:txBody>
      </p:sp>
      <p:sp>
        <p:nvSpPr>
          <p:cNvPr id="26" name="TextBox 25"/>
          <p:cNvSpPr txBox="1"/>
          <p:nvPr/>
        </p:nvSpPr>
        <p:spPr>
          <a:xfrm>
            <a:off x="426824" y="3939410"/>
            <a:ext cx="1510301" cy="307777"/>
          </a:xfrm>
          <a:prstGeom prst="rect">
            <a:avLst/>
          </a:prstGeom>
          <a:noFill/>
        </p:spPr>
        <p:txBody>
          <a:bodyPr wrap="square" rtlCol="0">
            <a:spAutoFit/>
          </a:bodyPr>
          <a:lstStyle/>
          <a:p>
            <a:r>
              <a:rPr lang="en-US" sz="1400" dirty="0"/>
              <a:t>Headquarters: </a:t>
            </a:r>
          </a:p>
        </p:txBody>
      </p:sp>
      <p:graphicFrame>
        <p:nvGraphicFramePr>
          <p:cNvPr id="32" name="Diagram 31"/>
          <p:cNvGraphicFramePr/>
          <p:nvPr>
            <p:extLst>
              <p:ext uri="{D42A27DB-BD31-4B8C-83A1-F6EECF244321}">
                <p14:modId xmlns:p14="http://schemas.microsoft.com/office/powerpoint/2010/main" val="857324507"/>
              </p:ext>
            </p:extLst>
          </p:nvPr>
        </p:nvGraphicFramePr>
        <p:xfrm>
          <a:off x="2157573" y="2964043"/>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3" name="Right Arrow 32"/>
          <p:cNvSpPr/>
          <p:nvPr/>
        </p:nvSpPr>
        <p:spPr bwMode="auto">
          <a:xfrm rot="5400000">
            <a:off x="7185520" y="3326894"/>
            <a:ext cx="1124349" cy="4219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8" name="TextBox 37"/>
          <p:cNvSpPr txBox="1"/>
          <p:nvPr/>
        </p:nvSpPr>
        <p:spPr>
          <a:xfrm>
            <a:off x="4892146" y="4141780"/>
            <a:ext cx="1414354" cy="553998"/>
          </a:xfrm>
          <a:prstGeom prst="rect">
            <a:avLst/>
          </a:prstGeom>
          <a:noFill/>
        </p:spPr>
        <p:txBody>
          <a:bodyPr wrap="square" rtlCol="0">
            <a:spAutoFit/>
          </a:bodyPr>
          <a:lstStyle/>
          <a:p>
            <a:r>
              <a:rPr lang="en-US" sz="1000" dirty="0"/>
              <a:t>Concurrence by forwarding the document.</a:t>
            </a:r>
          </a:p>
        </p:txBody>
      </p:sp>
      <p:sp>
        <p:nvSpPr>
          <p:cNvPr id="39" name="TextBox 38"/>
          <p:cNvSpPr txBox="1"/>
          <p:nvPr/>
        </p:nvSpPr>
        <p:spPr>
          <a:xfrm>
            <a:off x="462715" y="4329889"/>
            <a:ext cx="1637864" cy="1015663"/>
          </a:xfrm>
          <a:prstGeom prst="rect">
            <a:avLst/>
          </a:prstGeom>
          <a:noFill/>
          <a:ln>
            <a:solidFill>
              <a:schemeClr val="tx1"/>
            </a:solidFill>
          </a:ln>
        </p:spPr>
        <p:txBody>
          <a:bodyPr wrap="square" rtlCol="0">
            <a:spAutoFit/>
          </a:bodyPr>
          <a:lstStyle/>
          <a:p>
            <a:pPr algn="ctr"/>
            <a:r>
              <a:rPr lang="en-US" sz="1200" dirty="0"/>
              <a:t>When MDAA approval is required, each Directorate determines the approval method.</a:t>
            </a:r>
          </a:p>
        </p:txBody>
      </p:sp>
      <p:sp>
        <p:nvSpPr>
          <p:cNvPr id="40" name="TextBox 39"/>
          <p:cNvSpPr txBox="1"/>
          <p:nvPr/>
        </p:nvSpPr>
        <p:spPr>
          <a:xfrm rot="19933517">
            <a:off x="4233667" y="3649004"/>
            <a:ext cx="1837617" cy="246221"/>
          </a:xfrm>
          <a:prstGeom prst="rect">
            <a:avLst/>
          </a:prstGeom>
          <a:noFill/>
        </p:spPr>
        <p:txBody>
          <a:bodyPr wrap="square" rtlCol="0">
            <a:spAutoFit/>
          </a:bodyPr>
          <a:lstStyle/>
          <a:p>
            <a:r>
              <a:rPr lang="en-US" sz="1000" dirty="0"/>
              <a:t>Concurrence by Evaluation</a:t>
            </a:r>
          </a:p>
        </p:txBody>
      </p:sp>
      <p:cxnSp>
        <p:nvCxnSpPr>
          <p:cNvPr id="44" name="Straight Arrow Connector 43"/>
          <p:cNvCxnSpPr>
            <a:cxnSpLocks/>
          </p:cNvCxnSpPr>
          <p:nvPr/>
        </p:nvCxnSpPr>
        <p:spPr bwMode="auto">
          <a:xfrm flipV="1">
            <a:off x="4534694" y="2850808"/>
            <a:ext cx="2694445" cy="13709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TextBox 1">
            <a:extLst>
              <a:ext uri="{FF2B5EF4-FFF2-40B4-BE49-F238E27FC236}">
                <a16:creationId xmlns:a16="http://schemas.microsoft.com/office/drawing/2014/main" id="{5FED25AA-75D5-47D8-90FC-5942CF2A9092}"/>
              </a:ext>
            </a:extLst>
          </p:cNvPr>
          <p:cNvSpPr txBox="1"/>
          <p:nvPr/>
        </p:nvSpPr>
        <p:spPr>
          <a:xfrm>
            <a:off x="3237052" y="5190761"/>
            <a:ext cx="660893" cy="246221"/>
          </a:xfrm>
          <a:prstGeom prst="rect">
            <a:avLst/>
          </a:prstGeom>
          <a:solidFill>
            <a:srgbClr val="FF9900"/>
          </a:solidFill>
        </p:spPr>
        <p:txBody>
          <a:bodyPr wrap="square" rtlCol="0">
            <a:spAutoFit/>
          </a:bodyPr>
          <a:lstStyle/>
          <a:p>
            <a:r>
              <a:rPr lang="en-US" sz="1000" dirty="0"/>
              <a:t>ODPO</a:t>
            </a:r>
          </a:p>
        </p:txBody>
      </p:sp>
      <p:cxnSp>
        <p:nvCxnSpPr>
          <p:cNvPr id="5" name="Straight Arrow Connector 4">
            <a:extLst>
              <a:ext uri="{FF2B5EF4-FFF2-40B4-BE49-F238E27FC236}">
                <a16:creationId xmlns:a16="http://schemas.microsoft.com/office/drawing/2014/main" id="{E785365B-AA8D-4928-AC9B-81B6D3B33B07}"/>
              </a:ext>
            </a:extLst>
          </p:cNvPr>
          <p:cNvCxnSpPr/>
          <p:nvPr/>
        </p:nvCxnSpPr>
        <p:spPr bwMode="auto">
          <a:xfrm>
            <a:off x="3533570" y="4988357"/>
            <a:ext cx="0" cy="2024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1A655741-7718-41AB-947F-6D5121B75B87}"/>
              </a:ext>
            </a:extLst>
          </p:cNvPr>
          <p:cNvSpPr>
            <a:spLocks noGrp="1"/>
          </p:cNvSpPr>
          <p:nvPr>
            <p:ph type="sldNum" sz="quarter" idx="11"/>
          </p:nvPr>
        </p:nvSpPr>
        <p:spPr/>
        <p:txBody>
          <a:bodyPr/>
          <a:lstStyle/>
          <a:p>
            <a:pPr>
              <a:defRPr/>
            </a:pPr>
            <a:fld id="{8671A67E-FBE4-4EE7-828C-3E1E89AD3382}" type="slidenum">
              <a:rPr lang="en-US" smtClean="0"/>
              <a:pPr>
                <a:defRPr/>
              </a:pPr>
              <a:t>17</a:t>
            </a:fld>
            <a:endParaRPr lang="en-US"/>
          </a:p>
        </p:txBody>
      </p:sp>
    </p:spTree>
    <p:extLst>
      <p:ext uri="{BB962C8B-B14F-4D97-AF65-F5344CB8AC3E}">
        <p14:creationId xmlns:p14="http://schemas.microsoft.com/office/powerpoint/2010/main" val="112946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NASA Requirements</a:t>
            </a:r>
          </a:p>
        </p:txBody>
      </p:sp>
      <p:sp>
        <p:nvSpPr>
          <p:cNvPr id="2" name="Text Placeholder 1">
            <a:extLst>
              <a:ext uri="{FF2B5EF4-FFF2-40B4-BE49-F238E27FC236}">
                <a16:creationId xmlns:a16="http://schemas.microsoft.com/office/drawing/2014/main" id="{A8315638-888E-4410-A75E-DD585D90B8E1}"/>
              </a:ext>
            </a:extLst>
          </p:cNvPr>
          <p:cNvSpPr>
            <a:spLocks noGrp="1"/>
          </p:cNvSpPr>
          <p:nvPr>
            <p:ph type="body" idx="1"/>
          </p:nvPr>
        </p:nvSpPr>
        <p:spPr/>
        <p:txBody>
          <a:bodyPr/>
          <a:lstStyle/>
          <a:p>
            <a:r>
              <a:rPr lang="en-US" dirty="0"/>
              <a:t>Mitigation &amp; Prevention:</a:t>
            </a:r>
          </a:p>
        </p:txBody>
      </p:sp>
      <p:sp>
        <p:nvSpPr>
          <p:cNvPr id="3" name="TextBox 2">
            <a:extLst>
              <a:ext uri="{FF2B5EF4-FFF2-40B4-BE49-F238E27FC236}">
                <a16:creationId xmlns:a16="http://schemas.microsoft.com/office/drawing/2014/main" id="{8AFF23A4-D1FC-4B3C-B766-8836C4D2A426}"/>
              </a:ext>
            </a:extLst>
          </p:cNvPr>
          <p:cNvSpPr txBox="1"/>
          <p:nvPr/>
        </p:nvSpPr>
        <p:spPr>
          <a:xfrm>
            <a:off x="5120640" y="1544638"/>
            <a:ext cx="3076687" cy="830997"/>
          </a:xfrm>
          <a:prstGeom prst="rect">
            <a:avLst/>
          </a:prstGeom>
          <a:noFill/>
          <a:ln>
            <a:solidFill>
              <a:srgbClr val="FF9900"/>
            </a:solidFill>
          </a:ln>
        </p:spPr>
        <p:txBody>
          <a:bodyPr wrap="square" rtlCol="0">
            <a:spAutoFit/>
          </a:bodyPr>
          <a:lstStyle/>
          <a:p>
            <a:r>
              <a:rPr lang="en-US" dirty="0"/>
              <a:t>Full requirements text in Backup Slides</a:t>
            </a:r>
          </a:p>
        </p:txBody>
      </p:sp>
      <p:sp>
        <p:nvSpPr>
          <p:cNvPr id="4" name="Slide Number Placeholder 3">
            <a:extLst>
              <a:ext uri="{FF2B5EF4-FFF2-40B4-BE49-F238E27FC236}">
                <a16:creationId xmlns:a16="http://schemas.microsoft.com/office/drawing/2014/main" id="{C2EDCD9E-D9B8-4465-8283-19CCABE48B82}"/>
              </a:ext>
            </a:extLst>
          </p:cNvPr>
          <p:cNvSpPr>
            <a:spLocks noGrp="1"/>
          </p:cNvSpPr>
          <p:nvPr>
            <p:ph type="sldNum" sz="quarter" idx="10"/>
          </p:nvPr>
        </p:nvSpPr>
        <p:spPr/>
        <p:txBody>
          <a:bodyPr/>
          <a:lstStyle/>
          <a:p>
            <a:pPr>
              <a:defRPr/>
            </a:pPr>
            <a:fld id="{0FECFBB2-BBED-4D9C-90E9-47EFAACA1B36}" type="slidenum">
              <a:rPr lang="en-US" smtClean="0"/>
              <a:pPr>
                <a:defRPr/>
              </a:pPr>
              <a:t>18</a:t>
            </a:fld>
            <a:endParaRPr lang="en-US"/>
          </a:p>
        </p:txBody>
      </p:sp>
    </p:spTree>
    <p:extLst>
      <p:ext uri="{BB962C8B-B14F-4D97-AF65-F5344CB8AC3E}">
        <p14:creationId xmlns:p14="http://schemas.microsoft.com/office/powerpoint/2010/main" val="389425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66" y="524727"/>
            <a:ext cx="5899137" cy="498123"/>
          </a:xfrm>
        </p:spPr>
        <p:txBody>
          <a:bodyPr>
            <a:noAutofit/>
          </a:bodyPr>
          <a:lstStyle/>
          <a:p>
            <a:r>
              <a:rPr lang="en-US" sz="1600" b="1" dirty="0">
                <a:solidFill>
                  <a:srgbClr val="99FF33"/>
                </a:solidFill>
              </a:rPr>
              <a:t>NASA-STD-8719.14C:</a:t>
            </a:r>
            <a:br>
              <a:rPr lang="en-US" sz="2000" b="1" dirty="0"/>
            </a:br>
            <a:r>
              <a:rPr lang="en-US" sz="2000" b="1" dirty="0"/>
              <a:t>4.3 Assessment of Debris Released During Deployment and Normal Operations</a:t>
            </a:r>
            <a:endParaRPr lang="en-US" sz="2000" dirty="0"/>
          </a:p>
        </p:txBody>
      </p:sp>
      <p:sp>
        <p:nvSpPr>
          <p:cNvPr id="6" name="TextBox 5"/>
          <p:cNvSpPr txBox="1"/>
          <p:nvPr/>
        </p:nvSpPr>
        <p:spPr>
          <a:xfrm>
            <a:off x="542591" y="3747950"/>
            <a:ext cx="8472765" cy="2585323"/>
          </a:xfrm>
          <a:prstGeom prst="rect">
            <a:avLst/>
          </a:prstGeom>
          <a:noFill/>
        </p:spPr>
        <p:txBody>
          <a:bodyPr wrap="square" rtlCol="0">
            <a:spAutoFit/>
          </a:bodyPr>
          <a:lstStyle/>
          <a:p>
            <a:r>
              <a:rPr lang="en-US" sz="1800" u="sng" dirty="0">
                <a:solidFill>
                  <a:srgbClr val="008000"/>
                </a:solidFill>
              </a:rPr>
              <a:t>Intent</a:t>
            </a:r>
            <a:r>
              <a:rPr lang="en-US" sz="1800" dirty="0">
                <a:solidFill>
                  <a:srgbClr val="008000"/>
                </a:solidFill>
              </a:rPr>
              <a:t>: </a:t>
            </a:r>
          </a:p>
          <a:p>
            <a:pPr marL="342900" indent="-342900">
              <a:buFont typeface="Arial" panose="020B0604020202020204" pitchFamily="34" charset="0"/>
              <a:buChar char="•"/>
            </a:pPr>
            <a:r>
              <a:rPr lang="en-US" sz="1800" dirty="0">
                <a:solidFill>
                  <a:srgbClr val="008000"/>
                </a:solidFill>
              </a:rPr>
              <a:t>Prevent or minimize the release of operational debris (like lens covers).</a:t>
            </a:r>
          </a:p>
          <a:p>
            <a:r>
              <a:rPr lang="en-US" sz="1800" u="sng" dirty="0">
                <a:solidFill>
                  <a:srgbClr val="008000"/>
                </a:solidFill>
              </a:rPr>
              <a:t>Regions</a:t>
            </a:r>
            <a:r>
              <a:rPr lang="en-US" sz="1800" dirty="0">
                <a:solidFill>
                  <a:srgbClr val="008000"/>
                </a:solidFill>
              </a:rPr>
              <a:t>:</a:t>
            </a:r>
          </a:p>
          <a:p>
            <a:pPr marL="342900" indent="-342900">
              <a:buFont typeface="Arial" panose="020B0604020202020204" pitchFamily="34" charset="0"/>
              <a:buChar char="•"/>
            </a:pPr>
            <a:r>
              <a:rPr lang="en-US" sz="1800" dirty="0">
                <a:solidFill>
                  <a:srgbClr val="008000"/>
                </a:solidFill>
              </a:rPr>
              <a:t>LEO, GEO</a:t>
            </a:r>
          </a:p>
          <a:p>
            <a:r>
              <a:rPr lang="en-US" sz="1800" u="sng" dirty="0">
                <a:solidFill>
                  <a:srgbClr val="008000"/>
                </a:solidFill>
              </a:rPr>
              <a:t>Takeaways</a:t>
            </a:r>
            <a:r>
              <a:rPr lang="en-US" sz="1800" dirty="0">
                <a:solidFill>
                  <a:srgbClr val="008000"/>
                </a:solidFill>
              </a:rPr>
              <a:t>:</a:t>
            </a:r>
          </a:p>
          <a:p>
            <a:pPr marL="342900" indent="-342900">
              <a:buFont typeface="Arial" panose="020B0604020202020204" pitchFamily="34" charset="0"/>
              <a:buChar char="•"/>
            </a:pPr>
            <a:r>
              <a:rPr lang="en-US" sz="1800" dirty="0">
                <a:solidFill>
                  <a:srgbClr val="008000"/>
                </a:solidFill>
              </a:rPr>
              <a:t>The requirement does not prohibit releasing operational debris, but discourages it.</a:t>
            </a:r>
          </a:p>
          <a:p>
            <a:pPr marL="342900" indent="-342900">
              <a:buFont typeface="Arial" panose="020B0604020202020204" pitchFamily="34" charset="0"/>
              <a:buChar char="•"/>
            </a:pPr>
            <a:r>
              <a:rPr lang="en-US" sz="1800" dirty="0">
                <a:solidFill>
                  <a:srgbClr val="008000"/>
                </a:solidFill>
              </a:rPr>
              <a:t>EOMP also addresses operational debris resulting from passivation procedures.</a:t>
            </a:r>
          </a:p>
        </p:txBody>
      </p:sp>
      <p:graphicFrame>
        <p:nvGraphicFramePr>
          <p:cNvPr id="5" name="Diagram 4">
            <a:extLst>
              <a:ext uri="{FF2B5EF4-FFF2-40B4-BE49-F238E27FC236}">
                <a16:creationId xmlns:a16="http://schemas.microsoft.com/office/drawing/2014/main" id="{7F95D992-3E8D-45AB-B24F-F54C5D105C7F}"/>
              </a:ext>
            </a:extLst>
          </p:cNvPr>
          <p:cNvGraphicFramePr/>
          <p:nvPr>
            <p:extLst>
              <p:ext uri="{D42A27DB-BD31-4B8C-83A1-F6EECF244321}">
                <p14:modId xmlns:p14="http://schemas.microsoft.com/office/powerpoint/2010/main" val="3913596352"/>
              </p:ext>
            </p:extLst>
          </p:nvPr>
        </p:nvGraphicFramePr>
        <p:xfrm>
          <a:off x="731521" y="773788"/>
          <a:ext cx="7701326" cy="3378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D3EB4AB-A091-47E1-8736-1EDE9FB406F0}"/>
              </a:ext>
            </a:extLst>
          </p:cNvPr>
          <p:cNvSpPr>
            <a:spLocks noGrp="1"/>
          </p:cNvSpPr>
          <p:nvPr>
            <p:ph type="sldNum" sz="quarter" idx="11"/>
          </p:nvPr>
        </p:nvSpPr>
        <p:spPr/>
        <p:txBody>
          <a:bodyPr/>
          <a:lstStyle/>
          <a:p>
            <a:pPr>
              <a:defRPr/>
            </a:pPr>
            <a:fld id="{8671A67E-FBE4-4EE7-828C-3E1E89AD3382}" type="slidenum">
              <a:rPr lang="en-US" smtClean="0"/>
              <a:pPr>
                <a:defRPr/>
              </a:pPr>
              <a:t>19</a:t>
            </a:fld>
            <a:endParaRPr lang="en-US"/>
          </a:p>
        </p:txBody>
      </p:sp>
    </p:spTree>
    <p:extLst>
      <p:ext uri="{BB962C8B-B14F-4D97-AF65-F5344CB8AC3E}">
        <p14:creationId xmlns:p14="http://schemas.microsoft.com/office/powerpoint/2010/main" val="306975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75C1-7494-41A6-B1F5-1818A473EAE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ABF3B39-580D-4402-AADA-5E1BD2F52697}"/>
              </a:ext>
            </a:extLst>
          </p:cNvPr>
          <p:cNvSpPr>
            <a:spLocks noGrp="1"/>
          </p:cNvSpPr>
          <p:nvPr>
            <p:ph idx="1"/>
          </p:nvPr>
        </p:nvSpPr>
        <p:spPr>
          <a:xfrm>
            <a:off x="236538" y="1227946"/>
            <a:ext cx="8578850" cy="2845192"/>
          </a:xfrm>
        </p:spPr>
        <p:txBody>
          <a:bodyPr/>
          <a:lstStyle/>
          <a:p>
            <a:r>
              <a:rPr lang="en-US" dirty="0"/>
              <a:t> Introduction</a:t>
            </a:r>
          </a:p>
          <a:p>
            <a:pPr lvl="1"/>
            <a:r>
              <a:rPr lang="en-US" dirty="0"/>
              <a:t>Orbital Debris: definitions and sources</a:t>
            </a:r>
          </a:p>
          <a:p>
            <a:pPr lvl="1"/>
            <a:r>
              <a:rPr lang="en-US" dirty="0"/>
              <a:t>Orbital Debris in Earth orbit</a:t>
            </a:r>
          </a:p>
          <a:p>
            <a:r>
              <a:rPr lang="en-US" dirty="0"/>
              <a:t>Mitigation and Prevention</a:t>
            </a:r>
          </a:p>
          <a:p>
            <a:pPr lvl="1"/>
            <a:r>
              <a:rPr lang="en-US" dirty="0"/>
              <a:t>NASA Documents</a:t>
            </a:r>
          </a:p>
          <a:p>
            <a:pPr lvl="1"/>
            <a:r>
              <a:rPr lang="en-US" dirty="0"/>
              <a:t>ODAR and EOMP</a:t>
            </a:r>
          </a:p>
          <a:p>
            <a:pPr lvl="1"/>
            <a:r>
              <a:rPr lang="en-US" dirty="0"/>
              <a:t>NASA-STD-8719.14C Requirements</a:t>
            </a:r>
          </a:p>
          <a:p>
            <a:r>
              <a:rPr lang="en-US" dirty="0"/>
              <a:t>Remediation</a:t>
            </a:r>
          </a:p>
          <a:p>
            <a:pPr lvl="1"/>
            <a:r>
              <a:rPr lang="en-US" dirty="0"/>
              <a:t>Challenges to Removing Large Debris ( &gt; 1 m)</a:t>
            </a:r>
          </a:p>
          <a:p>
            <a:pPr lvl="1"/>
            <a:r>
              <a:rPr lang="en-US" dirty="0"/>
              <a:t>Challenges to Removing </a:t>
            </a:r>
            <a:r>
              <a:rPr lang="en-US" dirty="0" err="1"/>
              <a:t>SmallSat</a:t>
            </a:r>
            <a:r>
              <a:rPr lang="en-US" dirty="0"/>
              <a:t> Debris ( 2 cm to 1 m)</a:t>
            </a:r>
          </a:p>
          <a:p>
            <a:pPr lvl="1"/>
            <a:r>
              <a:rPr lang="en-US" dirty="0"/>
              <a:t>Challenges to Removing Small Debris ( &lt; 2 cm)</a:t>
            </a:r>
          </a:p>
          <a:p>
            <a:r>
              <a:rPr lang="en-US" dirty="0"/>
              <a:t>Questions</a:t>
            </a:r>
          </a:p>
        </p:txBody>
      </p:sp>
      <p:sp>
        <p:nvSpPr>
          <p:cNvPr id="4" name="Slide Number Placeholder 3">
            <a:extLst>
              <a:ext uri="{FF2B5EF4-FFF2-40B4-BE49-F238E27FC236}">
                <a16:creationId xmlns:a16="http://schemas.microsoft.com/office/drawing/2014/main" id="{39288851-1890-4FB5-8330-11FB0E305EEB}"/>
              </a:ext>
            </a:extLst>
          </p:cNvPr>
          <p:cNvSpPr>
            <a:spLocks noGrp="1"/>
          </p:cNvSpPr>
          <p:nvPr>
            <p:ph type="sldNum" sz="quarter" idx="11"/>
          </p:nvPr>
        </p:nvSpPr>
        <p:spPr/>
        <p:txBody>
          <a:bodyPr/>
          <a:lstStyle/>
          <a:p>
            <a:pPr>
              <a:defRPr/>
            </a:pPr>
            <a:fld id="{8671A67E-FBE4-4EE7-828C-3E1E89AD3382}" type="slidenum">
              <a:rPr lang="en-US" smtClean="0"/>
              <a:pPr>
                <a:defRPr/>
              </a:pPr>
              <a:t>2</a:t>
            </a:fld>
            <a:endParaRPr lang="en-US"/>
          </a:p>
        </p:txBody>
      </p:sp>
    </p:spTree>
    <p:extLst>
      <p:ext uri="{BB962C8B-B14F-4D97-AF65-F5344CB8AC3E}">
        <p14:creationId xmlns:p14="http://schemas.microsoft.com/office/powerpoint/2010/main" val="373513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37" y="238903"/>
            <a:ext cx="7534275" cy="1143000"/>
          </a:xfrm>
        </p:spPr>
        <p:txBody>
          <a:bodyPr>
            <a:normAutofit/>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sz="2400" b="1" dirty="0"/>
            </a:br>
            <a:r>
              <a:rPr lang="en-US" sz="2000" b="1" dirty="0"/>
              <a:t>4.4 Assessment of Debris Generated by Explosions</a:t>
            </a:r>
            <a:endParaRPr lang="en-US" sz="2000" dirty="0"/>
          </a:p>
        </p:txBody>
      </p:sp>
      <p:sp>
        <p:nvSpPr>
          <p:cNvPr id="6" name="TextBox 5"/>
          <p:cNvSpPr txBox="1"/>
          <p:nvPr/>
        </p:nvSpPr>
        <p:spPr>
          <a:xfrm>
            <a:off x="263599" y="3228593"/>
            <a:ext cx="8324590" cy="3046988"/>
          </a:xfrm>
          <a:prstGeom prst="rect">
            <a:avLst/>
          </a:prstGeom>
          <a:noFill/>
        </p:spPr>
        <p:txBody>
          <a:bodyPr wrap="square" rtlCol="0">
            <a:spAutoFit/>
          </a:bodyPr>
          <a:lstStyle/>
          <a:p>
            <a:r>
              <a:rPr lang="en-US" sz="1600" u="sng" dirty="0">
                <a:solidFill>
                  <a:srgbClr val="008000"/>
                </a:solidFill>
              </a:rPr>
              <a:t>Intent</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Avoid accidental on-orbit explosions, during (4.4-1) and after the mission (4.4-2).</a:t>
            </a:r>
          </a:p>
          <a:p>
            <a:r>
              <a:rPr lang="en-US" sz="1600" u="sng" dirty="0">
                <a:solidFill>
                  <a:srgbClr val="008000"/>
                </a:solidFill>
              </a:rPr>
              <a:t>Regions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All Earth orbits</a:t>
            </a:r>
          </a:p>
          <a:p>
            <a:pPr marL="342900" indent="-342900">
              <a:buFont typeface="Arial" panose="020B0604020202020204" pitchFamily="34" charset="0"/>
              <a:buChar char="•"/>
            </a:pPr>
            <a:r>
              <a:rPr lang="en-US" sz="1600" dirty="0">
                <a:solidFill>
                  <a:srgbClr val="008000"/>
                </a:solidFill>
              </a:rPr>
              <a:t>Moon orbit</a:t>
            </a:r>
          </a:p>
          <a:p>
            <a:r>
              <a:rPr lang="en-US" sz="1600" u="sng" dirty="0">
                <a:solidFill>
                  <a:srgbClr val="008000"/>
                </a:solidFill>
              </a:rPr>
              <a:t>Takeaways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For 4.4-2, the HQ\Office of Safety &amp; Mission Assurance (OSMA) favors (1). To apply (2), the NASA Engineering &amp; Safety Center (NESC) provides guidance in the NASA/TM-2020-5006131, </a:t>
            </a:r>
            <a:r>
              <a:rPr lang="en-US" sz="1600" i="1" dirty="0">
                <a:solidFill>
                  <a:srgbClr val="008000"/>
                </a:solidFill>
              </a:rPr>
              <a:t>Assessment of Spacecraft Passivation Techniques (Note: </a:t>
            </a:r>
            <a:r>
              <a:rPr lang="en-US" sz="1600" b="1" dirty="0">
                <a:solidFill>
                  <a:srgbClr val="008000"/>
                </a:solidFill>
              </a:rPr>
              <a:t>EAR </a:t>
            </a:r>
            <a:r>
              <a:rPr lang="en-US" sz="1600" dirty="0">
                <a:solidFill>
                  <a:srgbClr val="008000"/>
                </a:solidFill>
              </a:rPr>
              <a:t>protected</a:t>
            </a:r>
            <a:r>
              <a:rPr lang="en-US" sz="1600" i="1" dirty="0">
                <a:solidFill>
                  <a:srgbClr val="008000"/>
                </a:solidFill>
              </a:rPr>
              <a:t>)</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Requirements 4.4-3 and 4.4-4 (not shown) pertain intentional breakups, which are not practiced at NASA.</a:t>
            </a:r>
          </a:p>
        </p:txBody>
      </p:sp>
      <p:graphicFrame>
        <p:nvGraphicFramePr>
          <p:cNvPr id="5" name="Diagram 4">
            <a:extLst>
              <a:ext uri="{FF2B5EF4-FFF2-40B4-BE49-F238E27FC236}">
                <a16:creationId xmlns:a16="http://schemas.microsoft.com/office/drawing/2014/main" id="{557D4888-FF02-4EA8-A88F-C3420C5C9B5C}"/>
              </a:ext>
            </a:extLst>
          </p:cNvPr>
          <p:cNvGraphicFramePr/>
          <p:nvPr>
            <p:extLst>
              <p:ext uri="{D42A27DB-BD31-4B8C-83A1-F6EECF244321}">
                <p14:modId xmlns:p14="http://schemas.microsoft.com/office/powerpoint/2010/main" val="3711401754"/>
              </p:ext>
            </p:extLst>
          </p:nvPr>
        </p:nvGraphicFramePr>
        <p:xfrm>
          <a:off x="399543" y="1495442"/>
          <a:ext cx="4016189" cy="149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E0CA9625-2220-4614-AD9F-67BBAA481F3E}"/>
              </a:ext>
            </a:extLst>
          </p:cNvPr>
          <p:cNvGraphicFramePr/>
          <p:nvPr>
            <p:extLst>
              <p:ext uri="{D42A27DB-BD31-4B8C-83A1-F6EECF244321}">
                <p14:modId xmlns:p14="http://schemas.microsoft.com/office/powerpoint/2010/main" val="2533608099"/>
              </p:ext>
            </p:extLst>
          </p:nvPr>
        </p:nvGraphicFramePr>
        <p:xfrm>
          <a:off x="4572000" y="1239263"/>
          <a:ext cx="4016189" cy="2028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83FF15A1-D6BB-4E35-B1E6-6706CD1A21D6}"/>
              </a:ext>
            </a:extLst>
          </p:cNvPr>
          <p:cNvSpPr>
            <a:spLocks noGrp="1"/>
          </p:cNvSpPr>
          <p:nvPr>
            <p:ph type="sldNum" sz="quarter" idx="11"/>
          </p:nvPr>
        </p:nvSpPr>
        <p:spPr/>
        <p:txBody>
          <a:bodyPr/>
          <a:lstStyle/>
          <a:p>
            <a:pPr>
              <a:defRPr/>
            </a:pPr>
            <a:fld id="{8671A67E-FBE4-4EE7-828C-3E1E89AD3382}" type="slidenum">
              <a:rPr lang="en-US" smtClean="0"/>
              <a:pPr>
                <a:defRPr/>
              </a:pPr>
              <a:t>20</a:t>
            </a:fld>
            <a:endParaRPr lang="en-US"/>
          </a:p>
        </p:txBody>
      </p:sp>
      <p:sp>
        <p:nvSpPr>
          <p:cNvPr id="4" name="TextBox 3">
            <a:extLst>
              <a:ext uri="{FF2B5EF4-FFF2-40B4-BE49-F238E27FC236}">
                <a16:creationId xmlns:a16="http://schemas.microsoft.com/office/drawing/2014/main" id="{0F874186-B442-4675-90E4-72600A389929}"/>
              </a:ext>
            </a:extLst>
          </p:cNvPr>
          <p:cNvSpPr txBox="1"/>
          <p:nvPr/>
        </p:nvSpPr>
        <p:spPr>
          <a:xfrm>
            <a:off x="374292" y="1495442"/>
            <a:ext cx="1684693" cy="307777"/>
          </a:xfrm>
          <a:prstGeom prst="rect">
            <a:avLst/>
          </a:prstGeom>
          <a:noFill/>
        </p:spPr>
        <p:txBody>
          <a:bodyPr wrap="square" rtlCol="0">
            <a:spAutoFit/>
          </a:bodyPr>
          <a:lstStyle/>
          <a:p>
            <a:r>
              <a:rPr lang="en-US" sz="1400" dirty="0">
                <a:solidFill>
                  <a:srgbClr val="0070C0"/>
                </a:solidFill>
              </a:rPr>
              <a:t>During mission:</a:t>
            </a:r>
          </a:p>
        </p:txBody>
      </p:sp>
      <p:sp>
        <p:nvSpPr>
          <p:cNvPr id="8" name="TextBox 7">
            <a:extLst>
              <a:ext uri="{FF2B5EF4-FFF2-40B4-BE49-F238E27FC236}">
                <a16:creationId xmlns:a16="http://schemas.microsoft.com/office/drawing/2014/main" id="{214F3BF3-65C8-4BBD-AA17-E1C4A4BB3BA9}"/>
              </a:ext>
            </a:extLst>
          </p:cNvPr>
          <p:cNvSpPr txBox="1"/>
          <p:nvPr/>
        </p:nvSpPr>
        <p:spPr>
          <a:xfrm>
            <a:off x="4572001" y="1495442"/>
            <a:ext cx="1530626" cy="307777"/>
          </a:xfrm>
          <a:prstGeom prst="rect">
            <a:avLst/>
          </a:prstGeom>
          <a:noFill/>
        </p:spPr>
        <p:txBody>
          <a:bodyPr wrap="square" rtlCol="0">
            <a:spAutoFit/>
          </a:bodyPr>
          <a:lstStyle/>
          <a:p>
            <a:r>
              <a:rPr lang="en-US" sz="1400" dirty="0">
                <a:solidFill>
                  <a:srgbClr val="0070C0"/>
                </a:solidFill>
              </a:rPr>
              <a:t>After mission:</a:t>
            </a:r>
          </a:p>
        </p:txBody>
      </p:sp>
    </p:spTree>
    <p:extLst>
      <p:ext uri="{BB962C8B-B14F-4D97-AF65-F5344CB8AC3E}">
        <p14:creationId xmlns:p14="http://schemas.microsoft.com/office/powerpoint/2010/main" val="227059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62" y="518066"/>
            <a:ext cx="6429707"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4.5 Assessment of Debris Generated by On-orbit Collisions</a:t>
            </a:r>
            <a:endParaRPr lang="en-US" sz="2200" dirty="0"/>
          </a:p>
        </p:txBody>
      </p:sp>
      <p:sp>
        <p:nvSpPr>
          <p:cNvPr id="10" name="TextBox 9"/>
          <p:cNvSpPr txBox="1"/>
          <p:nvPr/>
        </p:nvSpPr>
        <p:spPr>
          <a:xfrm>
            <a:off x="618649" y="3130615"/>
            <a:ext cx="7722469" cy="3293209"/>
          </a:xfrm>
          <a:prstGeom prst="rect">
            <a:avLst/>
          </a:prstGeom>
          <a:noFill/>
        </p:spPr>
        <p:txBody>
          <a:bodyPr wrap="square" rtlCol="0">
            <a:spAutoFit/>
          </a:bodyPr>
          <a:lstStyle/>
          <a:p>
            <a:r>
              <a:rPr lang="en-US" sz="1600" u="sng" dirty="0">
                <a:solidFill>
                  <a:srgbClr val="008000"/>
                </a:solidFill>
              </a:rPr>
              <a:t>Intent</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Minimize probability of collision with large (4.5-1, particle &gt; 10 cm, mission-killer) and small (4.5-2, for disposal-critical components).</a:t>
            </a:r>
          </a:p>
          <a:p>
            <a:r>
              <a:rPr lang="en-US" sz="1600" u="sng" dirty="0">
                <a:solidFill>
                  <a:srgbClr val="008000"/>
                </a:solidFill>
              </a:rPr>
              <a:t>Regions</a:t>
            </a:r>
            <a:r>
              <a:rPr lang="en-US" sz="1600" dirty="0">
                <a:solidFill>
                  <a:srgbClr val="008000"/>
                </a:solidFill>
              </a:rPr>
              <a:t>:</a:t>
            </a:r>
          </a:p>
          <a:p>
            <a:pPr marL="800100" lvl="1" indent="-342900">
              <a:buFont typeface="Arial" panose="020B0604020202020204" pitchFamily="34" charset="0"/>
              <a:buChar char="•"/>
            </a:pPr>
            <a:r>
              <a:rPr lang="en-US" sz="1600" dirty="0">
                <a:solidFill>
                  <a:srgbClr val="008000"/>
                </a:solidFill>
              </a:rPr>
              <a:t>All Earth orbits.</a:t>
            </a:r>
          </a:p>
          <a:p>
            <a:r>
              <a:rPr lang="en-US" sz="1600" u="sng" dirty="0">
                <a:solidFill>
                  <a:srgbClr val="008000"/>
                </a:solidFill>
              </a:rPr>
              <a:t>Takeaways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Protection from large objects relies on conjunction assessments and collision avoidance maneuvers.</a:t>
            </a:r>
          </a:p>
          <a:p>
            <a:pPr marL="342900" indent="-342900">
              <a:buFont typeface="Arial" panose="020B0604020202020204" pitchFamily="34" charset="0"/>
              <a:buChar char="•"/>
            </a:pPr>
            <a:r>
              <a:rPr lang="en-US" sz="1600" dirty="0">
                <a:solidFill>
                  <a:srgbClr val="008000"/>
                </a:solidFill>
              </a:rPr>
              <a:t>Protection from small objects relies on localized shielding.</a:t>
            </a:r>
          </a:p>
          <a:p>
            <a:pPr marL="800100" lvl="1" indent="-342900">
              <a:buFont typeface="Arial" panose="020B0604020202020204" pitchFamily="34" charset="0"/>
              <a:buChar char="•"/>
            </a:pPr>
            <a:r>
              <a:rPr lang="en-US" sz="1600" dirty="0">
                <a:solidFill>
                  <a:srgbClr val="008000"/>
                </a:solidFill>
              </a:rPr>
              <a:t>Assessment methods to identify vulnerabilities can be applied to other components for mission success purposes.</a:t>
            </a:r>
          </a:p>
          <a:p>
            <a:pPr marL="342900" indent="-342900">
              <a:buFont typeface="Arial" panose="020B0604020202020204" pitchFamily="34" charset="0"/>
              <a:buChar char="•"/>
            </a:pPr>
            <a:r>
              <a:rPr lang="en-US" sz="1600" dirty="0">
                <a:solidFill>
                  <a:srgbClr val="008000"/>
                </a:solidFill>
              </a:rPr>
              <a:t>In a constellation, the maximum risk is applied to a representative spacecraft. Risk is not cumulative.</a:t>
            </a:r>
          </a:p>
        </p:txBody>
      </p:sp>
      <p:graphicFrame>
        <p:nvGraphicFramePr>
          <p:cNvPr id="6" name="Diagram 5">
            <a:extLst>
              <a:ext uri="{FF2B5EF4-FFF2-40B4-BE49-F238E27FC236}">
                <a16:creationId xmlns:a16="http://schemas.microsoft.com/office/drawing/2014/main" id="{D51F30EE-AD3C-4BC4-A1CB-8125890EF2A7}"/>
              </a:ext>
            </a:extLst>
          </p:cNvPr>
          <p:cNvGraphicFramePr/>
          <p:nvPr>
            <p:extLst>
              <p:ext uri="{D42A27DB-BD31-4B8C-83A1-F6EECF244321}">
                <p14:modId xmlns:p14="http://schemas.microsoft.com/office/powerpoint/2010/main" val="951699726"/>
              </p:ext>
            </p:extLst>
          </p:nvPr>
        </p:nvGraphicFramePr>
        <p:xfrm>
          <a:off x="802882" y="1103423"/>
          <a:ext cx="7007268" cy="1496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9F26434C-DAC3-43BB-A454-1FB58FCC461D}"/>
              </a:ext>
            </a:extLst>
          </p:cNvPr>
          <p:cNvGraphicFramePr/>
          <p:nvPr>
            <p:extLst>
              <p:ext uri="{D42A27DB-BD31-4B8C-83A1-F6EECF244321}">
                <p14:modId xmlns:p14="http://schemas.microsoft.com/office/powerpoint/2010/main" val="2580561487"/>
              </p:ext>
            </p:extLst>
          </p:nvPr>
        </p:nvGraphicFramePr>
        <p:xfrm>
          <a:off x="802882" y="2075074"/>
          <a:ext cx="7007268" cy="1496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E5F10E45-CBF5-4D52-A05B-F054A60AE1A1}"/>
              </a:ext>
            </a:extLst>
          </p:cNvPr>
          <p:cNvSpPr>
            <a:spLocks noGrp="1"/>
          </p:cNvSpPr>
          <p:nvPr>
            <p:ph type="sldNum" sz="quarter" idx="11"/>
          </p:nvPr>
        </p:nvSpPr>
        <p:spPr/>
        <p:txBody>
          <a:bodyPr/>
          <a:lstStyle/>
          <a:p>
            <a:pPr>
              <a:defRPr/>
            </a:pPr>
            <a:fld id="{8671A67E-FBE4-4EE7-828C-3E1E89AD3382}" type="slidenum">
              <a:rPr lang="en-US" smtClean="0"/>
              <a:pPr>
                <a:defRPr/>
              </a:pPr>
              <a:t>21</a:t>
            </a:fld>
            <a:endParaRPr lang="en-US"/>
          </a:p>
        </p:txBody>
      </p:sp>
    </p:spTree>
    <p:extLst>
      <p:ext uri="{BB962C8B-B14F-4D97-AF65-F5344CB8AC3E}">
        <p14:creationId xmlns:p14="http://schemas.microsoft.com/office/powerpoint/2010/main" val="57351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61" y="342597"/>
            <a:ext cx="6859009" cy="498123"/>
          </a:xfrm>
        </p:spPr>
        <p:txBody>
          <a:bodyPr>
            <a:normAutofit fontScale="90000"/>
          </a:bodyPr>
          <a:lstStyle/>
          <a:p>
            <a:br>
              <a:rPr lang="en-US" b="1" dirty="0"/>
            </a:br>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4.6 Postmission Disposal of Space Structures (1 of 4)</a:t>
            </a:r>
            <a:endParaRPr lang="en-US" sz="2200" dirty="0"/>
          </a:p>
        </p:txBody>
      </p:sp>
      <p:sp>
        <p:nvSpPr>
          <p:cNvPr id="10" name="TextBox 9"/>
          <p:cNvSpPr txBox="1"/>
          <p:nvPr/>
        </p:nvSpPr>
        <p:spPr>
          <a:xfrm>
            <a:off x="644071" y="3772714"/>
            <a:ext cx="7855858" cy="2739211"/>
          </a:xfrm>
          <a:prstGeom prst="rect">
            <a:avLst/>
          </a:prstGeom>
          <a:noFill/>
        </p:spPr>
        <p:txBody>
          <a:bodyPr wrap="square" rtlCol="0">
            <a:spAutoFit/>
          </a:bodyPr>
          <a:lstStyle/>
          <a:p>
            <a:r>
              <a:rPr lang="en-US" sz="1600" u="sng" dirty="0">
                <a:solidFill>
                  <a:srgbClr val="008000"/>
                </a:solidFill>
              </a:rPr>
              <a:t>Intent</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Minimize accumulation of large debris to reduce collision risk.</a:t>
            </a:r>
          </a:p>
          <a:p>
            <a:r>
              <a:rPr lang="en-US" sz="1600" u="sng" dirty="0">
                <a:solidFill>
                  <a:srgbClr val="008000"/>
                </a:solidFill>
              </a:rPr>
              <a:t>Region</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LEO</a:t>
            </a:r>
          </a:p>
          <a:p>
            <a:r>
              <a:rPr lang="en-US" sz="1600" u="sng" dirty="0">
                <a:solidFill>
                  <a:srgbClr val="008000"/>
                </a:solidFill>
              </a:rPr>
              <a:t>Takeaways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This is the source of the so-called “25-year rule”.</a:t>
            </a:r>
          </a:p>
          <a:p>
            <a:pPr marL="342900" indent="-342900">
              <a:buFont typeface="Arial" panose="020B0604020202020204" pitchFamily="34" charset="0"/>
              <a:buChar char="•"/>
            </a:pPr>
            <a:r>
              <a:rPr lang="en-US" sz="1600" dirty="0">
                <a:solidFill>
                  <a:srgbClr val="008000"/>
                </a:solidFill>
              </a:rPr>
              <a:t>Most spacecraft below 600 km meet the requirement. </a:t>
            </a:r>
          </a:p>
          <a:p>
            <a:pPr marL="342900" indent="-342900">
              <a:buFont typeface="Arial" panose="020B0604020202020204" pitchFamily="34" charset="0"/>
              <a:buChar char="•"/>
            </a:pPr>
            <a:r>
              <a:rPr lang="en-US" sz="1600" dirty="0">
                <a:solidFill>
                  <a:srgbClr val="008000"/>
                </a:solidFill>
              </a:rPr>
              <a:t>Uncontrolled reentry should meet the “25-years” rule </a:t>
            </a:r>
            <a:r>
              <a:rPr lang="en-US" sz="1600" u="sng" dirty="0">
                <a:solidFill>
                  <a:srgbClr val="008000"/>
                </a:solidFill>
              </a:rPr>
              <a:t>and</a:t>
            </a:r>
            <a:r>
              <a:rPr lang="en-US" sz="1600" dirty="0">
                <a:solidFill>
                  <a:srgbClr val="008000"/>
                </a:solidFill>
              </a:rPr>
              <a:t> the Requirement 4.7-1 (more on this later). </a:t>
            </a:r>
          </a:p>
          <a:p>
            <a:pPr marL="342900" indent="-342900">
              <a:buFont typeface="Arial" panose="020B0604020202020204" pitchFamily="34" charset="0"/>
              <a:buChar char="•"/>
            </a:pPr>
            <a:r>
              <a:rPr lang="en-US" sz="1600" dirty="0">
                <a:solidFill>
                  <a:srgbClr val="008000"/>
                </a:solidFill>
              </a:rPr>
              <a:t>FCC is using a 5-year limit, which does not apply to NASA. </a:t>
            </a:r>
          </a:p>
          <a:p>
            <a:pPr marL="800100" lvl="1" indent="-342900">
              <a:buFont typeface="Arial" panose="020B0604020202020204" pitchFamily="34" charset="0"/>
              <a:buChar char="•"/>
            </a:pPr>
            <a:endParaRPr lang="en-US" sz="1200" dirty="0">
              <a:solidFill>
                <a:srgbClr val="008000"/>
              </a:solidFill>
            </a:endParaRPr>
          </a:p>
        </p:txBody>
      </p:sp>
      <p:graphicFrame>
        <p:nvGraphicFramePr>
          <p:cNvPr id="5" name="Diagram 4">
            <a:extLst>
              <a:ext uri="{FF2B5EF4-FFF2-40B4-BE49-F238E27FC236}">
                <a16:creationId xmlns:a16="http://schemas.microsoft.com/office/drawing/2014/main" id="{0CD5E204-82E4-4AD4-930B-A0FD6607B15F}"/>
              </a:ext>
            </a:extLst>
          </p:cNvPr>
          <p:cNvGraphicFramePr/>
          <p:nvPr>
            <p:extLst>
              <p:ext uri="{D42A27DB-BD31-4B8C-83A1-F6EECF244321}">
                <p14:modId xmlns:p14="http://schemas.microsoft.com/office/powerpoint/2010/main" val="2273869624"/>
              </p:ext>
            </p:extLst>
          </p:nvPr>
        </p:nvGraphicFramePr>
        <p:xfrm>
          <a:off x="392262" y="1006760"/>
          <a:ext cx="8107667" cy="324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0070D82-4BE0-4808-B833-1A6BECC79BB5}"/>
              </a:ext>
            </a:extLst>
          </p:cNvPr>
          <p:cNvSpPr>
            <a:spLocks noGrp="1"/>
          </p:cNvSpPr>
          <p:nvPr>
            <p:ph type="sldNum" sz="quarter" idx="11"/>
          </p:nvPr>
        </p:nvSpPr>
        <p:spPr/>
        <p:txBody>
          <a:bodyPr/>
          <a:lstStyle/>
          <a:p>
            <a:pPr>
              <a:defRPr/>
            </a:pPr>
            <a:fld id="{8671A67E-FBE4-4EE7-828C-3E1E89AD3382}" type="slidenum">
              <a:rPr lang="en-US" smtClean="0"/>
              <a:pPr>
                <a:defRPr/>
              </a:pPr>
              <a:t>22</a:t>
            </a:fld>
            <a:endParaRPr lang="en-US"/>
          </a:p>
        </p:txBody>
      </p:sp>
    </p:spTree>
    <p:extLst>
      <p:ext uri="{BB962C8B-B14F-4D97-AF65-F5344CB8AC3E}">
        <p14:creationId xmlns:p14="http://schemas.microsoft.com/office/powerpoint/2010/main" val="417408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0" y="486381"/>
            <a:ext cx="6793731"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4.6 Postmission Disposal of Space Structures (2 of 4)</a:t>
            </a:r>
            <a:endParaRPr lang="en-US" sz="2200" dirty="0"/>
          </a:p>
        </p:txBody>
      </p:sp>
      <p:sp>
        <p:nvSpPr>
          <p:cNvPr id="7" name="TextBox 6"/>
          <p:cNvSpPr txBox="1"/>
          <p:nvPr/>
        </p:nvSpPr>
        <p:spPr>
          <a:xfrm>
            <a:off x="327617" y="3909406"/>
            <a:ext cx="8716520" cy="2462213"/>
          </a:xfrm>
          <a:prstGeom prst="rect">
            <a:avLst/>
          </a:prstGeom>
          <a:noFill/>
        </p:spPr>
        <p:txBody>
          <a:bodyPr wrap="square" rtlCol="0">
            <a:spAutoFit/>
          </a:bodyPr>
          <a:lstStyle/>
          <a:p>
            <a:r>
              <a:rPr lang="en-US" sz="1400" u="sng" dirty="0">
                <a:solidFill>
                  <a:srgbClr val="008000"/>
                </a:solidFill>
              </a:rPr>
              <a:t>Intent</a:t>
            </a:r>
            <a:r>
              <a:rPr lang="en-US" sz="1400" dirty="0">
                <a:solidFill>
                  <a:srgbClr val="008000"/>
                </a:solidFill>
              </a:rPr>
              <a:t>:</a:t>
            </a:r>
          </a:p>
          <a:p>
            <a:pPr marL="342900" indent="-342900">
              <a:buFont typeface="Arial" panose="020B0604020202020204" pitchFamily="34" charset="0"/>
              <a:buChar char="•"/>
            </a:pPr>
            <a:r>
              <a:rPr lang="en-US" sz="1400" dirty="0">
                <a:solidFill>
                  <a:srgbClr val="008000"/>
                </a:solidFill>
              </a:rPr>
              <a:t>Minimize accumulation of large debris to reduce collision risk.</a:t>
            </a:r>
          </a:p>
          <a:p>
            <a:r>
              <a:rPr lang="en-US" sz="1400" u="sng" dirty="0">
                <a:solidFill>
                  <a:srgbClr val="008000"/>
                </a:solidFill>
              </a:rPr>
              <a:t>Regions</a:t>
            </a:r>
            <a:r>
              <a:rPr lang="en-US" sz="1400" dirty="0">
                <a:solidFill>
                  <a:srgbClr val="008000"/>
                </a:solidFill>
              </a:rPr>
              <a:t>:</a:t>
            </a:r>
          </a:p>
          <a:p>
            <a:pPr marL="342900" indent="-342900">
              <a:buFont typeface="Arial" panose="020B0604020202020204" pitchFamily="34" charset="0"/>
              <a:buChar char="•"/>
            </a:pPr>
            <a:r>
              <a:rPr lang="en-US" sz="1400" dirty="0">
                <a:solidFill>
                  <a:srgbClr val="008000"/>
                </a:solidFill>
              </a:rPr>
              <a:t>GEO, MEO</a:t>
            </a:r>
          </a:p>
          <a:p>
            <a:pPr marL="342900" indent="-342900">
              <a:buFont typeface="Arial" panose="020B0604020202020204" pitchFamily="34" charset="0"/>
              <a:buChar char="•"/>
            </a:pPr>
            <a:r>
              <a:rPr lang="en-US" sz="1400" dirty="0">
                <a:solidFill>
                  <a:srgbClr val="008000"/>
                </a:solidFill>
              </a:rPr>
              <a:t>Earth escape trajectory</a:t>
            </a:r>
          </a:p>
          <a:p>
            <a:r>
              <a:rPr lang="en-US" sz="1400" u="sng" dirty="0">
                <a:solidFill>
                  <a:srgbClr val="008000"/>
                </a:solidFill>
              </a:rPr>
              <a:t>Takeaways</a:t>
            </a:r>
            <a:r>
              <a:rPr lang="en-US" sz="1400" dirty="0">
                <a:solidFill>
                  <a:srgbClr val="008000"/>
                </a:solidFill>
              </a:rPr>
              <a:t>:</a:t>
            </a:r>
          </a:p>
          <a:p>
            <a:pPr marL="342900" indent="-342900">
              <a:buFont typeface="Arial" panose="020B0604020202020204" pitchFamily="34" charset="0"/>
              <a:buChar char="•"/>
            </a:pPr>
            <a:r>
              <a:rPr lang="en-US" sz="1400" dirty="0">
                <a:solidFill>
                  <a:srgbClr val="008000"/>
                </a:solidFill>
              </a:rPr>
              <a:t>Requirement 4.6-2 defines the so-called “graveyard orbit” for GEO spacecraft.</a:t>
            </a:r>
          </a:p>
          <a:p>
            <a:pPr marL="342900" indent="-342900">
              <a:buFont typeface="Arial" panose="020B0604020202020204" pitchFamily="34" charset="0"/>
              <a:buChar char="•"/>
            </a:pPr>
            <a:r>
              <a:rPr lang="en-US" sz="1400" dirty="0">
                <a:solidFill>
                  <a:srgbClr val="008000"/>
                </a:solidFill>
              </a:rPr>
              <a:t>In MEO, the main driver is to protect the GPS constellation.</a:t>
            </a:r>
          </a:p>
          <a:p>
            <a:pPr marL="342900" indent="-342900">
              <a:buFont typeface="Arial" panose="020B0604020202020204" pitchFamily="34" charset="0"/>
              <a:buChar char="•"/>
            </a:pPr>
            <a:r>
              <a:rPr lang="en-US" sz="1400" dirty="0">
                <a:solidFill>
                  <a:srgbClr val="008000"/>
                </a:solidFill>
              </a:rPr>
              <a:t>It is recognized that propagating an orbit for 100 years involves large uncertainty and propagation errors. For this reason, it is enough to apply the current knowledge and tools to satisfy the requirement, even if the simulation is not as accurate as short-term predictions.</a:t>
            </a:r>
          </a:p>
        </p:txBody>
      </p:sp>
      <p:graphicFrame>
        <p:nvGraphicFramePr>
          <p:cNvPr id="4" name="Diagram 3">
            <a:extLst>
              <a:ext uri="{FF2B5EF4-FFF2-40B4-BE49-F238E27FC236}">
                <a16:creationId xmlns:a16="http://schemas.microsoft.com/office/drawing/2014/main" id="{653B27FE-CB81-4599-88D5-7B677AFB5959}"/>
              </a:ext>
            </a:extLst>
          </p:cNvPr>
          <p:cNvGraphicFramePr/>
          <p:nvPr>
            <p:extLst>
              <p:ext uri="{D42A27DB-BD31-4B8C-83A1-F6EECF244321}">
                <p14:modId xmlns:p14="http://schemas.microsoft.com/office/powerpoint/2010/main" val="1001626806"/>
              </p:ext>
            </p:extLst>
          </p:nvPr>
        </p:nvGraphicFramePr>
        <p:xfrm>
          <a:off x="327617" y="617108"/>
          <a:ext cx="80732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6CD61A2-9758-4E52-B9F4-583B7B711BBC}"/>
              </a:ext>
            </a:extLst>
          </p:cNvPr>
          <p:cNvSpPr txBox="1"/>
          <p:nvPr/>
        </p:nvSpPr>
        <p:spPr>
          <a:xfrm>
            <a:off x="7007471" y="3650445"/>
            <a:ext cx="1896817" cy="738664"/>
          </a:xfrm>
          <a:prstGeom prst="rect">
            <a:avLst/>
          </a:prstGeom>
          <a:noFill/>
          <a:ln>
            <a:solidFill>
              <a:srgbClr val="FF9900"/>
            </a:solidFill>
          </a:ln>
        </p:spPr>
        <p:txBody>
          <a:bodyPr wrap="square" rtlCol="0">
            <a:spAutoFit/>
          </a:bodyPr>
          <a:lstStyle/>
          <a:p>
            <a:r>
              <a:rPr lang="en-US" sz="1400" dirty="0"/>
              <a:t>* See requirement text for specific orbits in Backup Slides</a:t>
            </a:r>
          </a:p>
        </p:txBody>
      </p:sp>
      <p:sp>
        <p:nvSpPr>
          <p:cNvPr id="5" name="Slide Number Placeholder 4">
            <a:extLst>
              <a:ext uri="{FF2B5EF4-FFF2-40B4-BE49-F238E27FC236}">
                <a16:creationId xmlns:a16="http://schemas.microsoft.com/office/drawing/2014/main" id="{68E7EC0A-8C12-472F-B3F8-35E613084E6D}"/>
              </a:ext>
            </a:extLst>
          </p:cNvPr>
          <p:cNvSpPr>
            <a:spLocks noGrp="1"/>
          </p:cNvSpPr>
          <p:nvPr>
            <p:ph type="sldNum" sz="quarter" idx="11"/>
          </p:nvPr>
        </p:nvSpPr>
        <p:spPr/>
        <p:txBody>
          <a:bodyPr/>
          <a:lstStyle/>
          <a:p>
            <a:pPr>
              <a:defRPr/>
            </a:pPr>
            <a:fld id="{8671A67E-FBE4-4EE7-828C-3E1E89AD3382}" type="slidenum">
              <a:rPr lang="en-US" smtClean="0"/>
              <a:pPr>
                <a:defRPr/>
              </a:pPr>
              <a:t>23</a:t>
            </a:fld>
            <a:endParaRPr lang="en-US"/>
          </a:p>
        </p:txBody>
      </p:sp>
    </p:spTree>
    <p:extLst>
      <p:ext uri="{BB962C8B-B14F-4D97-AF65-F5344CB8AC3E}">
        <p14:creationId xmlns:p14="http://schemas.microsoft.com/office/powerpoint/2010/main" val="90254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6537" y="379413"/>
            <a:ext cx="7722469" cy="760412"/>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000" b="1" dirty="0"/>
            </a:br>
            <a:r>
              <a:rPr lang="en-US" sz="2000" b="1" dirty="0"/>
              <a:t>4.6 Postmission Disposal of Space Structures (3 of 4)</a:t>
            </a:r>
            <a:endParaRPr lang="en-US" sz="2000" dirty="0"/>
          </a:p>
        </p:txBody>
      </p:sp>
      <p:sp>
        <p:nvSpPr>
          <p:cNvPr id="8" name="TextBox 7"/>
          <p:cNvSpPr txBox="1"/>
          <p:nvPr/>
        </p:nvSpPr>
        <p:spPr>
          <a:xfrm>
            <a:off x="710765" y="3514229"/>
            <a:ext cx="7722469" cy="2862322"/>
          </a:xfrm>
          <a:prstGeom prst="rect">
            <a:avLst/>
          </a:prstGeom>
          <a:noFill/>
        </p:spPr>
        <p:txBody>
          <a:bodyPr wrap="square" rtlCol="0">
            <a:spAutoFit/>
          </a:bodyPr>
          <a:lstStyle/>
          <a:p>
            <a:r>
              <a:rPr lang="en-US" sz="1800" u="sng" dirty="0">
                <a:solidFill>
                  <a:srgbClr val="008000"/>
                </a:solidFill>
              </a:rPr>
              <a:t>Intent</a:t>
            </a:r>
            <a:r>
              <a:rPr lang="en-US" sz="1800" dirty="0">
                <a:solidFill>
                  <a:srgbClr val="008000"/>
                </a:solidFill>
              </a:rPr>
              <a:t>:</a:t>
            </a:r>
          </a:p>
          <a:p>
            <a:pPr marL="342900" indent="-342900">
              <a:buFont typeface="Arial" panose="020B0604020202020204" pitchFamily="34" charset="0"/>
              <a:buChar char="•"/>
              <a:defRPr/>
            </a:pPr>
            <a:r>
              <a:rPr kumimoji="0" lang="en-US" sz="1800" b="0" i="0" u="none" strike="noStrike" kern="1200" cap="none" spc="0" normalizeH="0" baseline="0" noProof="0" dirty="0">
                <a:ln>
                  <a:noFill/>
                </a:ln>
                <a:solidFill>
                  <a:srgbClr val="008000"/>
                </a:solidFill>
                <a:effectLst/>
                <a:uLnTx/>
                <a:uFillTx/>
                <a:latin typeface="Arial" charset="0"/>
                <a:ea typeface="ＭＳ Ｐゴシック" pitchFamily="34" charset="-128"/>
              </a:rPr>
              <a:t>Minimize accumulation of large debris to reduce collision risk.</a:t>
            </a:r>
          </a:p>
          <a:p>
            <a:r>
              <a:rPr lang="en-US" sz="1800" u="sng" dirty="0">
                <a:solidFill>
                  <a:srgbClr val="008000"/>
                </a:solidFill>
              </a:rPr>
              <a:t>Regions</a:t>
            </a:r>
            <a:r>
              <a:rPr lang="en-US" sz="1800" dirty="0">
                <a:solidFill>
                  <a:srgbClr val="008000"/>
                </a:solidFill>
              </a:rPr>
              <a:t>:</a:t>
            </a:r>
          </a:p>
          <a:p>
            <a:pPr marL="342900" indent="-342900">
              <a:buFont typeface="Arial" panose="020B0604020202020204" pitchFamily="34" charset="0"/>
              <a:buChar char="•"/>
            </a:pPr>
            <a:r>
              <a:rPr lang="en-US" sz="1800" dirty="0">
                <a:solidFill>
                  <a:srgbClr val="008000"/>
                </a:solidFill>
              </a:rPr>
              <a:t>MEO</a:t>
            </a:r>
          </a:p>
          <a:p>
            <a:pPr marL="342900" indent="-342900">
              <a:buFont typeface="Arial" panose="020B0604020202020204" pitchFamily="34" charset="0"/>
              <a:buChar char="•"/>
            </a:pPr>
            <a:r>
              <a:rPr lang="en-US" sz="1800" dirty="0">
                <a:solidFill>
                  <a:srgbClr val="008000"/>
                </a:solidFill>
              </a:rPr>
              <a:t>Missions that cross more than one region (LEO-MEO, MEO-GEO)</a:t>
            </a:r>
          </a:p>
          <a:p>
            <a:pPr marL="342900" indent="-342900">
              <a:buFont typeface="Arial" panose="020B0604020202020204" pitchFamily="34" charset="0"/>
              <a:buChar char="•"/>
            </a:pPr>
            <a:r>
              <a:rPr lang="en-US" sz="1800" dirty="0">
                <a:solidFill>
                  <a:srgbClr val="008000"/>
                </a:solidFill>
              </a:rPr>
              <a:t>Other long-term reentry orbits (undefined)</a:t>
            </a:r>
          </a:p>
          <a:p>
            <a:r>
              <a:rPr lang="en-US" sz="1800" u="sng" dirty="0">
                <a:solidFill>
                  <a:srgbClr val="008000"/>
                </a:solidFill>
              </a:rPr>
              <a:t>Takeaways</a:t>
            </a:r>
            <a:r>
              <a:rPr lang="en-US" sz="1800" dirty="0">
                <a:solidFill>
                  <a:srgbClr val="008000"/>
                </a:solidFill>
              </a:rPr>
              <a:t>:</a:t>
            </a:r>
          </a:p>
          <a:p>
            <a:pPr marL="342900" indent="-342900">
              <a:buFont typeface="Arial" panose="020B0604020202020204" pitchFamily="34" charset="0"/>
              <a:buChar char="•"/>
            </a:pPr>
            <a:r>
              <a:rPr lang="en-US" sz="1800" dirty="0">
                <a:solidFill>
                  <a:srgbClr val="008000"/>
                </a:solidFill>
              </a:rPr>
              <a:t>Addresses missions that are not LEO-only, GEO-only, nor Earth-escape.</a:t>
            </a:r>
          </a:p>
          <a:p>
            <a:pPr marL="342900" indent="-342900">
              <a:buFont typeface="Arial" panose="020B0604020202020204" pitchFamily="34" charset="0"/>
              <a:buChar char="•"/>
            </a:pPr>
            <a:r>
              <a:rPr lang="en-US" sz="1800" dirty="0">
                <a:solidFill>
                  <a:srgbClr val="008000"/>
                </a:solidFill>
              </a:rPr>
              <a:t>Not clear which “other orbits” are envisioned.</a:t>
            </a:r>
          </a:p>
        </p:txBody>
      </p:sp>
      <p:graphicFrame>
        <p:nvGraphicFramePr>
          <p:cNvPr id="6" name="Diagram 5">
            <a:extLst>
              <a:ext uri="{FF2B5EF4-FFF2-40B4-BE49-F238E27FC236}">
                <a16:creationId xmlns:a16="http://schemas.microsoft.com/office/drawing/2014/main" id="{5949D60F-192A-4023-896B-C5E801FC99D8}"/>
              </a:ext>
            </a:extLst>
          </p:cNvPr>
          <p:cNvGraphicFramePr/>
          <p:nvPr>
            <p:extLst>
              <p:ext uri="{D42A27DB-BD31-4B8C-83A1-F6EECF244321}">
                <p14:modId xmlns:p14="http://schemas.microsoft.com/office/powerpoint/2010/main" val="438112211"/>
              </p:ext>
            </p:extLst>
          </p:nvPr>
        </p:nvGraphicFramePr>
        <p:xfrm>
          <a:off x="398198" y="918858"/>
          <a:ext cx="8506089" cy="324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0494A23-C7CB-42BF-8064-B7A06580F683}"/>
              </a:ext>
            </a:extLst>
          </p:cNvPr>
          <p:cNvSpPr>
            <a:spLocks noGrp="1"/>
          </p:cNvSpPr>
          <p:nvPr>
            <p:ph type="sldNum" sz="quarter" idx="11"/>
          </p:nvPr>
        </p:nvSpPr>
        <p:spPr/>
        <p:txBody>
          <a:bodyPr/>
          <a:lstStyle/>
          <a:p>
            <a:pPr>
              <a:defRPr/>
            </a:pPr>
            <a:fld id="{8671A67E-FBE4-4EE7-828C-3E1E89AD3382}" type="slidenum">
              <a:rPr lang="en-US" smtClean="0"/>
              <a:pPr>
                <a:defRPr/>
              </a:pPr>
              <a:t>24</a:t>
            </a:fld>
            <a:endParaRPr lang="en-US"/>
          </a:p>
        </p:txBody>
      </p:sp>
    </p:spTree>
    <p:extLst>
      <p:ext uri="{BB962C8B-B14F-4D97-AF65-F5344CB8AC3E}">
        <p14:creationId xmlns:p14="http://schemas.microsoft.com/office/powerpoint/2010/main" val="55389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6537" y="379413"/>
            <a:ext cx="7722469" cy="760412"/>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000" b="1" dirty="0"/>
            </a:br>
            <a:r>
              <a:rPr lang="en-US" sz="2000" b="1" dirty="0"/>
              <a:t>4.6 Postmission Disposal of Space Structures (</a:t>
            </a:r>
            <a:r>
              <a:rPr lang="en-US" sz="2000" dirty="0"/>
              <a:t>4</a:t>
            </a:r>
            <a:r>
              <a:rPr lang="en-US" sz="2000" b="1" dirty="0"/>
              <a:t> of 4)</a:t>
            </a:r>
            <a:endParaRPr lang="en-US" sz="2000" dirty="0"/>
          </a:p>
        </p:txBody>
      </p:sp>
      <p:sp>
        <p:nvSpPr>
          <p:cNvPr id="8" name="TextBox 7"/>
          <p:cNvSpPr txBox="1"/>
          <p:nvPr/>
        </p:nvSpPr>
        <p:spPr>
          <a:xfrm>
            <a:off x="544845" y="3444633"/>
            <a:ext cx="8054310" cy="2708434"/>
          </a:xfrm>
          <a:prstGeom prst="rect">
            <a:avLst/>
          </a:prstGeom>
          <a:noFill/>
        </p:spPr>
        <p:txBody>
          <a:bodyPr wrap="square" rtlCol="0">
            <a:spAutoFit/>
          </a:bodyPr>
          <a:lstStyle/>
          <a:p>
            <a:r>
              <a:rPr lang="en-US" sz="1700" u="sng" dirty="0">
                <a:solidFill>
                  <a:srgbClr val="008000"/>
                </a:solidFill>
              </a:rPr>
              <a:t>Intent</a:t>
            </a:r>
            <a:r>
              <a:rPr lang="en-US" sz="1700" dirty="0">
                <a:solidFill>
                  <a:srgbClr val="008000"/>
                </a:solidFill>
              </a:rPr>
              <a:t>:</a:t>
            </a:r>
          </a:p>
          <a:p>
            <a:pPr marL="342900" indent="-342900">
              <a:buFont typeface="Arial" panose="020B0604020202020204" pitchFamily="34" charset="0"/>
              <a:buChar char="•"/>
            </a:pPr>
            <a:r>
              <a:rPr lang="en-US" sz="1700" dirty="0">
                <a:solidFill>
                  <a:srgbClr val="008000"/>
                </a:solidFill>
              </a:rPr>
              <a:t>Ensure that the planned disposal maneuvers are achieved.</a:t>
            </a:r>
          </a:p>
          <a:p>
            <a:r>
              <a:rPr lang="en-US" sz="1700" u="sng" dirty="0">
                <a:solidFill>
                  <a:srgbClr val="008000"/>
                </a:solidFill>
              </a:rPr>
              <a:t>Regions</a:t>
            </a:r>
            <a:r>
              <a:rPr lang="en-US" sz="1700" dirty="0">
                <a:solidFill>
                  <a:srgbClr val="008000"/>
                </a:solidFill>
              </a:rPr>
              <a:t>:</a:t>
            </a:r>
          </a:p>
          <a:p>
            <a:pPr marL="342900" indent="-342900">
              <a:buFont typeface="Arial" panose="020B0604020202020204" pitchFamily="34" charset="0"/>
              <a:buChar char="•"/>
            </a:pPr>
            <a:r>
              <a:rPr lang="en-US" sz="1700" dirty="0">
                <a:solidFill>
                  <a:srgbClr val="008000"/>
                </a:solidFill>
              </a:rPr>
              <a:t>All Earth orbits.</a:t>
            </a:r>
          </a:p>
          <a:p>
            <a:r>
              <a:rPr lang="en-US" sz="1700" u="sng" dirty="0">
                <a:solidFill>
                  <a:srgbClr val="008000"/>
                </a:solidFill>
              </a:rPr>
              <a:t>Takeaways</a:t>
            </a:r>
            <a:r>
              <a:rPr lang="en-US" sz="1700" dirty="0">
                <a:solidFill>
                  <a:srgbClr val="008000"/>
                </a:solidFill>
              </a:rPr>
              <a:t>:</a:t>
            </a:r>
          </a:p>
          <a:p>
            <a:pPr marL="342900" indent="-342900">
              <a:buFont typeface="Arial" panose="020B0604020202020204" pitchFamily="34" charset="0"/>
              <a:buChar char="•"/>
            </a:pPr>
            <a:r>
              <a:rPr lang="en-US" sz="1700" dirty="0">
                <a:solidFill>
                  <a:srgbClr val="008000"/>
                </a:solidFill>
              </a:rPr>
              <a:t>Post-mission disposal involves active maneuvers, for which a reliability value is computed. </a:t>
            </a:r>
          </a:p>
          <a:p>
            <a:pPr marL="342900" indent="-342900">
              <a:buFont typeface="Arial" panose="020B0604020202020204" pitchFamily="34" charset="0"/>
              <a:buChar char="•"/>
            </a:pPr>
            <a:r>
              <a:rPr lang="en-US" sz="1700" dirty="0">
                <a:solidFill>
                  <a:srgbClr val="008000"/>
                </a:solidFill>
              </a:rPr>
              <a:t>For some missions, even the 0.90 is challenging.</a:t>
            </a:r>
          </a:p>
          <a:p>
            <a:pPr marL="342900" indent="-342900">
              <a:buFont typeface="Arial" panose="020B0604020202020204" pitchFamily="34" charset="0"/>
              <a:buChar char="•"/>
            </a:pPr>
            <a:r>
              <a:rPr lang="en-US" sz="1700" dirty="0">
                <a:solidFill>
                  <a:srgbClr val="008000"/>
                </a:solidFill>
              </a:rPr>
              <a:t>Requirement 4.6-4.b is closely related to 4.7-1.c on risk to humans on the ground (next chart).</a:t>
            </a:r>
          </a:p>
        </p:txBody>
      </p:sp>
      <p:graphicFrame>
        <p:nvGraphicFramePr>
          <p:cNvPr id="9" name="Diagram 8">
            <a:extLst>
              <a:ext uri="{FF2B5EF4-FFF2-40B4-BE49-F238E27FC236}">
                <a16:creationId xmlns:a16="http://schemas.microsoft.com/office/drawing/2014/main" id="{DA6A3FBF-444F-4CB9-834C-F3A542892DE6}"/>
              </a:ext>
            </a:extLst>
          </p:cNvPr>
          <p:cNvGraphicFramePr/>
          <p:nvPr>
            <p:extLst>
              <p:ext uri="{D42A27DB-BD31-4B8C-83A1-F6EECF244321}">
                <p14:modId xmlns:p14="http://schemas.microsoft.com/office/powerpoint/2010/main" val="2962780375"/>
              </p:ext>
            </p:extLst>
          </p:nvPr>
        </p:nvGraphicFramePr>
        <p:xfrm>
          <a:off x="394904" y="759619"/>
          <a:ext cx="7915069" cy="324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C1C1E47-DAFB-4A6B-8242-75B92B43C19C}"/>
              </a:ext>
            </a:extLst>
          </p:cNvPr>
          <p:cNvSpPr>
            <a:spLocks noGrp="1"/>
          </p:cNvSpPr>
          <p:nvPr>
            <p:ph type="sldNum" sz="quarter" idx="11"/>
          </p:nvPr>
        </p:nvSpPr>
        <p:spPr/>
        <p:txBody>
          <a:bodyPr/>
          <a:lstStyle/>
          <a:p>
            <a:pPr>
              <a:defRPr/>
            </a:pPr>
            <a:fld id="{8671A67E-FBE4-4EE7-828C-3E1E89AD3382}" type="slidenum">
              <a:rPr lang="en-US" smtClean="0"/>
              <a:pPr>
                <a:defRPr/>
              </a:pPr>
              <a:t>25</a:t>
            </a:fld>
            <a:endParaRPr lang="en-US"/>
          </a:p>
        </p:txBody>
      </p:sp>
    </p:spTree>
    <p:extLst>
      <p:ext uri="{BB962C8B-B14F-4D97-AF65-F5344CB8AC3E}">
        <p14:creationId xmlns:p14="http://schemas.microsoft.com/office/powerpoint/2010/main" val="361361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6" y="216685"/>
            <a:ext cx="6362587" cy="1143000"/>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400" b="1" dirty="0"/>
            </a:br>
            <a:r>
              <a:rPr lang="en-US" sz="2400" b="1" dirty="0"/>
              <a:t>4.7 Debris Surviving Atmospheric Reentry (1 of 2)</a:t>
            </a:r>
            <a:endParaRPr lang="en-US" sz="2400" dirty="0"/>
          </a:p>
        </p:txBody>
      </p:sp>
      <p:sp>
        <p:nvSpPr>
          <p:cNvPr id="7" name="TextBox 6"/>
          <p:cNvSpPr txBox="1"/>
          <p:nvPr/>
        </p:nvSpPr>
        <p:spPr>
          <a:xfrm>
            <a:off x="328108" y="3576918"/>
            <a:ext cx="8487784" cy="2793072"/>
          </a:xfrm>
          <a:prstGeom prst="rect">
            <a:avLst/>
          </a:prstGeom>
          <a:noFill/>
        </p:spPr>
        <p:txBody>
          <a:bodyPr wrap="square" rtlCol="0">
            <a:spAutoFit/>
          </a:bodyPr>
          <a:lstStyle/>
          <a:p>
            <a:r>
              <a:rPr lang="en-US" sz="1350" u="sng" dirty="0">
                <a:solidFill>
                  <a:srgbClr val="008000"/>
                </a:solidFill>
              </a:rPr>
              <a:t>Intent</a:t>
            </a:r>
            <a:r>
              <a:rPr lang="en-US" sz="1350" dirty="0">
                <a:solidFill>
                  <a:srgbClr val="008000"/>
                </a:solidFill>
              </a:rPr>
              <a:t>:</a:t>
            </a:r>
          </a:p>
          <a:p>
            <a:pPr marL="342900" indent="-342900">
              <a:buFont typeface="Arial" panose="020B0604020202020204" pitchFamily="34" charset="0"/>
              <a:buChar char="•"/>
            </a:pPr>
            <a:r>
              <a:rPr lang="en-US" sz="1350" dirty="0">
                <a:solidFill>
                  <a:srgbClr val="008000"/>
                </a:solidFill>
              </a:rPr>
              <a:t>Limit the risk of human casualty</a:t>
            </a:r>
          </a:p>
          <a:p>
            <a:r>
              <a:rPr lang="en-US" sz="1350" u="sng" dirty="0">
                <a:solidFill>
                  <a:srgbClr val="008000"/>
                </a:solidFill>
              </a:rPr>
              <a:t>Regions</a:t>
            </a:r>
            <a:r>
              <a:rPr lang="en-US" sz="1350" dirty="0">
                <a:solidFill>
                  <a:srgbClr val="008000"/>
                </a:solidFill>
              </a:rPr>
              <a:t>:</a:t>
            </a:r>
          </a:p>
          <a:p>
            <a:pPr marL="342900" indent="-342900">
              <a:buFont typeface="Arial" panose="020B0604020202020204" pitchFamily="34" charset="0"/>
              <a:buChar char="•"/>
            </a:pPr>
            <a:r>
              <a:rPr lang="en-US" sz="1350" dirty="0">
                <a:solidFill>
                  <a:srgbClr val="008000"/>
                </a:solidFill>
              </a:rPr>
              <a:t>LEO</a:t>
            </a:r>
          </a:p>
          <a:p>
            <a:pPr marL="342900" indent="-342900">
              <a:buFont typeface="Arial" panose="020B0604020202020204" pitchFamily="34" charset="0"/>
              <a:buChar char="•"/>
            </a:pPr>
            <a:r>
              <a:rPr lang="en-US" sz="1350" dirty="0">
                <a:solidFill>
                  <a:srgbClr val="008000"/>
                </a:solidFill>
              </a:rPr>
              <a:t>“Long-term reentry” orbits</a:t>
            </a:r>
          </a:p>
          <a:p>
            <a:r>
              <a:rPr lang="en-US" sz="1350" u="sng" dirty="0">
                <a:solidFill>
                  <a:srgbClr val="008000"/>
                </a:solidFill>
              </a:rPr>
              <a:t>Takeaways</a:t>
            </a:r>
            <a:r>
              <a:rPr lang="en-US" sz="1350" dirty="0">
                <a:solidFill>
                  <a:srgbClr val="008000"/>
                </a:solidFill>
              </a:rPr>
              <a:t>:</a:t>
            </a:r>
          </a:p>
          <a:p>
            <a:pPr marL="342900" indent="-342900">
              <a:buFont typeface="Arial" panose="020B0604020202020204" pitchFamily="34" charset="0"/>
              <a:buChar char="•"/>
            </a:pPr>
            <a:r>
              <a:rPr lang="en-US" sz="1350" dirty="0">
                <a:solidFill>
                  <a:srgbClr val="008000"/>
                </a:solidFill>
              </a:rPr>
              <a:t>4.7-1.a and .c: To assess the spacecraft for reentry risk, the Debris Assessment Software (DAS) is available in the NASA Software Catalog. DAS is conservative. </a:t>
            </a:r>
          </a:p>
          <a:p>
            <a:pPr marL="800100" lvl="1" indent="-342900">
              <a:buFont typeface="Arial" panose="020B0604020202020204" pitchFamily="34" charset="0"/>
              <a:buChar char="•"/>
            </a:pPr>
            <a:r>
              <a:rPr lang="en-US" sz="1350" dirty="0">
                <a:solidFill>
                  <a:srgbClr val="008000"/>
                </a:solidFill>
              </a:rPr>
              <a:t>In a constellation, risk is assessed for a representative spacecraft (risk is not cumulative). </a:t>
            </a:r>
          </a:p>
          <a:p>
            <a:pPr marL="800100" lvl="1" indent="-342900">
              <a:buFont typeface="Arial" panose="020B0604020202020204" pitchFamily="34" charset="0"/>
              <a:buChar char="•"/>
            </a:pPr>
            <a:r>
              <a:rPr lang="en-US" sz="1350" dirty="0">
                <a:solidFill>
                  <a:srgbClr val="008000"/>
                </a:solidFill>
              </a:rPr>
              <a:t>Even relatively small spacecraft (not </a:t>
            </a:r>
            <a:r>
              <a:rPr lang="en-US" sz="1350" dirty="0" err="1">
                <a:solidFill>
                  <a:srgbClr val="008000"/>
                </a:solidFill>
              </a:rPr>
              <a:t>cubesats</a:t>
            </a:r>
            <a:r>
              <a:rPr lang="en-US" sz="1350" dirty="0">
                <a:solidFill>
                  <a:srgbClr val="008000"/>
                </a:solidFill>
              </a:rPr>
              <a:t>) can exceed the 1:10,000 if the payload contains many temperature-resistant components (titanium, tungsten, stainless steel in large size).</a:t>
            </a:r>
          </a:p>
          <a:p>
            <a:pPr marL="342900" indent="-342900">
              <a:buFont typeface="Arial" panose="020B0604020202020204" pitchFamily="34" charset="0"/>
              <a:buChar char="•"/>
            </a:pPr>
            <a:r>
              <a:rPr lang="en-US" sz="1350" dirty="0">
                <a:solidFill>
                  <a:srgbClr val="008000"/>
                </a:solidFill>
              </a:rPr>
              <a:t>4.7-1.b: In the ODAR, a simple deorbit plan is enough to demonstrate that the hardware has enough controllability to avoid the protected zones. More details are added in the EOMP. </a:t>
            </a:r>
          </a:p>
        </p:txBody>
      </p:sp>
      <p:graphicFrame>
        <p:nvGraphicFramePr>
          <p:cNvPr id="6" name="Diagram 5">
            <a:extLst>
              <a:ext uri="{FF2B5EF4-FFF2-40B4-BE49-F238E27FC236}">
                <a16:creationId xmlns:a16="http://schemas.microsoft.com/office/drawing/2014/main" id="{7560A86B-90B5-47A4-A39A-A7EF6428C98E}"/>
              </a:ext>
            </a:extLst>
          </p:cNvPr>
          <p:cNvGraphicFramePr/>
          <p:nvPr>
            <p:extLst>
              <p:ext uri="{D42A27DB-BD31-4B8C-83A1-F6EECF244321}">
                <p14:modId xmlns:p14="http://schemas.microsoft.com/office/powerpoint/2010/main" val="2212375284"/>
              </p:ext>
            </p:extLst>
          </p:nvPr>
        </p:nvGraphicFramePr>
        <p:xfrm>
          <a:off x="437846" y="916489"/>
          <a:ext cx="8107667" cy="324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8E5CA8A-F0B4-4E02-9BE6-25D65103C56E}"/>
              </a:ext>
            </a:extLst>
          </p:cNvPr>
          <p:cNvSpPr>
            <a:spLocks noGrp="1"/>
          </p:cNvSpPr>
          <p:nvPr>
            <p:ph type="sldNum" sz="quarter" idx="11"/>
          </p:nvPr>
        </p:nvSpPr>
        <p:spPr/>
        <p:txBody>
          <a:bodyPr/>
          <a:lstStyle/>
          <a:p>
            <a:pPr>
              <a:defRPr/>
            </a:pPr>
            <a:fld id="{8671A67E-FBE4-4EE7-828C-3E1E89AD3382}" type="slidenum">
              <a:rPr lang="en-US" smtClean="0"/>
              <a:pPr>
                <a:defRPr/>
              </a:pPr>
              <a:t>26</a:t>
            </a:fld>
            <a:endParaRPr lang="en-US"/>
          </a:p>
        </p:txBody>
      </p:sp>
      <p:sp>
        <p:nvSpPr>
          <p:cNvPr id="5" name="TextBox 4">
            <a:extLst>
              <a:ext uri="{FF2B5EF4-FFF2-40B4-BE49-F238E27FC236}">
                <a16:creationId xmlns:a16="http://schemas.microsoft.com/office/drawing/2014/main" id="{02F5A2F5-7157-45BD-8AC4-06F8475AD5BF}"/>
              </a:ext>
            </a:extLst>
          </p:cNvPr>
          <p:cNvSpPr txBox="1"/>
          <p:nvPr/>
        </p:nvSpPr>
        <p:spPr>
          <a:xfrm>
            <a:off x="6420474" y="3793877"/>
            <a:ext cx="2530608" cy="738664"/>
          </a:xfrm>
          <a:prstGeom prst="rect">
            <a:avLst/>
          </a:prstGeom>
          <a:noFill/>
        </p:spPr>
        <p:txBody>
          <a:bodyPr wrap="square" rtlCol="0">
            <a:spAutoFit/>
          </a:bodyPr>
          <a:lstStyle/>
          <a:p>
            <a:r>
              <a:rPr lang="en-US" sz="1400" dirty="0"/>
              <a:t>DCA = Debris Casualty Area, area at risk plus 0.36 m</a:t>
            </a:r>
            <a:r>
              <a:rPr lang="en-US" sz="1400" baseline="30000" dirty="0"/>
              <a:t>2</a:t>
            </a:r>
            <a:r>
              <a:rPr lang="en-US" sz="1400" dirty="0"/>
              <a:t> (estimated area of person)</a:t>
            </a:r>
          </a:p>
        </p:txBody>
      </p:sp>
    </p:spTree>
    <p:extLst>
      <p:ext uri="{BB962C8B-B14F-4D97-AF65-F5344CB8AC3E}">
        <p14:creationId xmlns:p14="http://schemas.microsoft.com/office/powerpoint/2010/main" val="354315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336A-FE6A-474E-AAA1-8F3824091195}"/>
              </a:ext>
            </a:extLst>
          </p:cNvPr>
          <p:cNvSpPr>
            <a:spLocks noGrp="1"/>
          </p:cNvSpPr>
          <p:nvPr>
            <p:ph type="title"/>
          </p:nvPr>
        </p:nvSpPr>
        <p:spPr>
          <a:xfrm>
            <a:off x="236539" y="379413"/>
            <a:ext cx="7008920" cy="760412"/>
          </a:xfrm>
        </p:spPr>
        <p:txBody>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sz="2800" b="1" dirty="0"/>
            </a:br>
            <a:r>
              <a:rPr lang="en-US" sz="2800" b="1" dirty="0"/>
              <a:t>4.7 Debris Surviving Atmospheric Reentry (2 of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90441F-AD60-4F11-84AA-68EBC9572B5A}"/>
                  </a:ext>
                </a:extLst>
              </p:cNvPr>
              <p:cNvSpPr>
                <a:spLocks noGrp="1"/>
              </p:cNvSpPr>
              <p:nvPr>
                <p:ph idx="1"/>
              </p:nvPr>
            </p:nvSpPr>
            <p:spPr>
              <a:xfrm>
                <a:off x="282575" y="1584407"/>
                <a:ext cx="8578850" cy="4320448"/>
              </a:xfrm>
            </p:spPr>
            <p:txBody>
              <a:bodyPr/>
              <a:lstStyle/>
              <a:p>
                <a:r>
                  <a:rPr lang="en-US" dirty="0"/>
                  <a:t>Notes on Debris Casualty Area</a:t>
                </a:r>
              </a:p>
              <a:p>
                <a:pPr lvl="1"/>
                <a:r>
                  <a:rPr lang="en-US" dirty="0"/>
                  <a:t>Definition: “For a piece of debris that survives atmospheric reentry, the DCA is a function of the average debris cross-sectional area plus a computation for its interaction with the cross-section of an individual.” (Section 4.7.4.1)</a:t>
                </a:r>
              </a:p>
              <a:p>
                <a:pPr lvl="1"/>
                <a:r>
                  <a:rPr lang="en-US" dirty="0"/>
                  <a:t>The STD gives the following equation to compute the DCA:</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𝐴</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r>
                              <a:rPr lang="en-US" i="1">
                                <a:latin typeface="Cambria Math" panose="02040503050406030204" pitchFamily="18" charset="0"/>
                              </a:rPr>
                              <m:t>(0.6+</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rad>
                            <m:r>
                              <a:rPr lang="en-US" i="1">
                                <a:latin typeface="Cambria Math" panose="02040503050406030204" pitchFamily="18" charset="0"/>
                              </a:rPr>
                              <m:t>)</m:t>
                            </m:r>
                          </m:e>
                          <m:sup>
                            <m:r>
                              <a:rPr lang="en-US" b="0" i="1" smtClean="0">
                                <a:latin typeface="Cambria Math" panose="02040503050406030204" pitchFamily="18" charset="0"/>
                              </a:rPr>
                              <m:t>2</m:t>
                            </m:r>
                          </m:sup>
                        </m:sSup>
                      </m:e>
                    </m:nary>
                  </m:oMath>
                </a14:m>
                <a:r>
                  <a:rPr lang="en-US" dirty="0"/>
                  <a:t>, where N is the number of surviving objects and A</a:t>
                </a:r>
                <a:r>
                  <a:rPr lang="en-US" baseline="-25000" dirty="0"/>
                  <a:t>i</a:t>
                </a:r>
                <a:r>
                  <a:rPr lang="en-US" dirty="0"/>
                  <a:t> is the average cross-sectional area.</a:t>
                </a:r>
              </a:p>
              <a:p>
                <a:pPr lvl="1"/>
                <a:r>
                  <a:rPr lang="en-US" dirty="0"/>
                  <a:t>It also references the Opiela-Matney formula, that is used in DAS for each object (Section 4.7.4.2):</a:t>
                </a:r>
              </a:p>
              <a:p>
                <a:pPr lvl="2"/>
                <a14:m>
                  <m:oMath xmlns:m="http://schemas.openxmlformats.org/officeDocument/2006/math">
                    <m:r>
                      <a:rPr lang="en-US" b="0" i="1" smtClean="0">
                        <a:latin typeface="Cambria Math" panose="02040503050406030204" pitchFamily="18" charset="0"/>
                      </a:rPr>
                      <m:t>𝐷𝐶𝐴</m:t>
                    </m:r>
                    <m:r>
                      <a:rPr lang="en-US" b="0" i="1" smtClean="0">
                        <a:latin typeface="Cambria Math" panose="02040503050406030204" pitchFamily="18" charset="0"/>
                      </a:rPr>
                      <m:t>=0.278+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𝑜𝑏𝑗</m:t>
                        </m:r>
                      </m:sub>
                    </m:sSub>
                    <m:r>
                      <a:rPr lang="en-US" b="0" i="1" smtClean="0">
                        <a:latin typeface="Cambria Math" panose="02040503050406030204" pitchFamily="18" charset="0"/>
                      </a:rPr>
                      <m:t>+1.39</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𝑜𝑏𝑗</m:t>
                            </m:r>
                          </m:sub>
                        </m:sSub>
                      </m:e>
                    </m:rad>
                  </m:oMath>
                </a14:m>
                <a:r>
                  <a:rPr lang="en-US" dirty="0"/>
                  <a:t> , where </a:t>
                </a:r>
                <a:r>
                  <a:rPr lang="en-US" dirty="0" err="1"/>
                  <a:t>A</a:t>
                </a:r>
                <a:r>
                  <a:rPr lang="en-US" baseline="-25000" dirty="0" err="1"/>
                  <a:t>obj</a:t>
                </a:r>
                <a:r>
                  <a:rPr lang="en-US" dirty="0"/>
                  <a:t> is the projected area.</a:t>
                </a:r>
              </a:p>
            </p:txBody>
          </p:sp>
        </mc:Choice>
        <mc:Fallback xmlns="">
          <p:sp>
            <p:nvSpPr>
              <p:cNvPr id="3" name="Content Placeholder 2">
                <a:extLst>
                  <a:ext uri="{FF2B5EF4-FFF2-40B4-BE49-F238E27FC236}">
                    <a16:creationId xmlns:a16="http://schemas.microsoft.com/office/drawing/2014/main" id="{2890441F-AD60-4F11-84AA-68EBC9572B5A}"/>
                  </a:ext>
                </a:extLst>
              </p:cNvPr>
              <p:cNvSpPr>
                <a:spLocks noGrp="1" noRot="1" noChangeAspect="1" noMove="1" noResize="1" noEditPoints="1" noAdjustHandles="1" noChangeArrowheads="1" noChangeShapeType="1" noTextEdit="1"/>
              </p:cNvSpPr>
              <p:nvPr>
                <p:ph idx="1"/>
              </p:nvPr>
            </p:nvSpPr>
            <p:spPr>
              <a:xfrm>
                <a:off x="282575" y="1584407"/>
                <a:ext cx="8578850" cy="4320448"/>
              </a:xfrm>
              <a:blipFill>
                <a:blip r:embed="rId2"/>
                <a:stretch>
                  <a:fillRect l="-1065" t="-12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60124A-87E5-408F-BBA2-E584916204DF}"/>
              </a:ext>
            </a:extLst>
          </p:cNvPr>
          <p:cNvSpPr>
            <a:spLocks noGrp="1"/>
          </p:cNvSpPr>
          <p:nvPr>
            <p:ph type="sldNum" sz="quarter" idx="11"/>
          </p:nvPr>
        </p:nvSpPr>
        <p:spPr/>
        <p:txBody>
          <a:bodyPr/>
          <a:lstStyle/>
          <a:p>
            <a:pPr>
              <a:defRPr/>
            </a:pPr>
            <a:fld id="{8671A67E-FBE4-4EE7-828C-3E1E89AD3382}" type="slidenum">
              <a:rPr lang="en-US" smtClean="0"/>
              <a:pPr>
                <a:defRPr/>
              </a:pPr>
              <a:t>27</a:t>
            </a:fld>
            <a:endParaRPr lang="en-US"/>
          </a:p>
        </p:txBody>
      </p:sp>
    </p:spTree>
    <p:extLst>
      <p:ext uri="{BB962C8B-B14F-4D97-AF65-F5344CB8AC3E}">
        <p14:creationId xmlns:p14="http://schemas.microsoft.com/office/powerpoint/2010/main" val="2771619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50" y="529252"/>
            <a:ext cx="7246946"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b="1" dirty="0"/>
              <a:t>4.8 Additional Assessment Requirements for Special Classes of Space Missions </a:t>
            </a:r>
            <a:endParaRPr lang="en-US" dirty="0"/>
          </a:p>
        </p:txBody>
      </p:sp>
      <p:sp>
        <p:nvSpPr>
          <p:cNvPr id="7" name="TextBox 6"/>
          <p:cNvSpPr txBox="1"/>
          <p:nvPr/>
        </p:nvSpPr>
        <p:spPr>
          <a:xfrm>
            <a:off x="272650" y="4024830"/>
            <a:ext cx="9057179" cy="2308324"/>
          </a:xfrm>
          <a:prstGeom prst="rect">
            <a:avLst/>
          </a:prstGeom>
          <a:noFill/>
        </p:spPr>
        <p:txBody>
          <a:bodyPr wrap="square" rtlCol="0">
            <a:spAutoFit/>
          </a:bodyPr>
          <a:lstStyle/>
          <a:p>
            <a:r>
              <a:rPr lang="en-US" sz="1600" u="sng" dirty="0">
                <a:solidFill>
                  <a:srgbClr val="008000"/>
                </a:solidFill>
              </a:rPr>
              <a:t>Intent</a:t>
            </a:r>
            <a:r>
              <a:rPr lang="en-US" sz="1600" dirty="0">
                <a:solidFill>
                  <a:srgbClr val="008000"/>
                </a:solidFill>
              </a:rPr>
              <a:t>:</a:t>
            </a:r>
          </a:p>
          <a:p>
            <a:pPr lvl="1"/>
            <a:r>
              <a:rPr lang="en-US" sz="1600" dirty="0">
                <a:solidFill>
                  <a:srgbClr val="008000"/>
                </a:solidFill>
              </a:rPr>
              <a:t>Limit the collision risk due to severed tethers, large constellations, satellite servicing, and others.</a:t>
            </a:r>
          </a:p>
          <a:p>
            <a:r>
              <a:rPr lang="en-US" sz="1600" u="sng" dirty="0">
                <a:solidFill>
                  <a:srgbClr val="008000"/>
                </a:solidFill>
              </a:rPr>
              <a:t>Regions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All Earth orbits.</a:t>
            </a:r>
          </a:p>
          <a:p>
            <a:r>
              <a:rPr lang="en-US" sz="1600" u="sng" dirty="0">
                <a:solidFill>
                  <a:srgbClr val="008000"/>
                </a:solidFill>
              </a:rPr>
              <a:t>Takeaway</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Tethers are rarely used. The requirement applies to tethers longer than 300 meters. </a:t>
            </a:r>
          </a:p>
          <a:p>
            <a:pPr marL="342900" indent="-342900">
              <a:buFont typeface="Arial" panose="020B0604020202020204" pitchFamily="34" charset="0"/>
              <a:buChar char="•"/>
            </a:pPr>
            <a:r>
              <a:rPr lang="en-US" sz="1600" dirty="0" err="1">
                <a:solidFill>
                  <a:srgbClr val="008000"/>
                </a:solidFill>
              </a:rPr>
              <a:t>Cubesats</a:t>
            </a:r>
            <a:r>
              <a:rPr lang="en-US" sz="1600" dirty="0">
                <a:solidFill>
                  <a:srgbClr val="008000"/>
                </a:solidFill>
              </a:rPr>
              <a:t> less than 1U are treated like operational debris: &lt; 25 years, &lt; 100 object-years.</a:t>
            </a:r>
          </a:p>
          <a:p>
            <a:pPr marL="342900" indent="-342900">
              <a:buFont typeface="Arial" panose="020B0604020202020204" pitchFamily="34" charset="0"/>
              <a:buChar char="•"/>
            </a:pPr>
            <a:r>
              <a:rPr lang="en-US" sz="1600" dirty="0">
                <a:solidFill>
                  <a:srgbClr val="008000"/>
                </a:solidFill>
              </a:rPr>
              <a:t>“Large constellations” are defined as having 100 spacecraft or more.</a:t>
            </a:r>
          </a:p>
        </p:txBody>
      </p:sp>
      <p:graphicFrame>
        <p:nvGraphicFramePr>
          <p:cNvPr id="11" name="Diagram 10">
            <a:extLst>
              <a:ext uri="{FF2B5EF4-FFF2-40B4-BE49-F238E27FC236}">
                <a16:creationId xmlns:a16="http://schemas.microsoft.com/office/drawing/2014/main" id="{D14A210B-C14C-4967-B2B0-D348F9EE3F95}"/>
              </a:ext>
            </a:extLst>
          </p:cNvPr>
          <p:cNvGraphicFramePr/>
          <p:nvPr>
            <p:extLst>
              <p:ext uri="{D42A27DB-BD31-4B8C-83A1-F6EECF244321}">
                <p14:modId xmlns:p14="http://schemas.microsoft.com/office/powerpoint/2010/main" val="178781595"/>
              </p:ext>
            </p:extLst>
          </p:nvPr>
        </p:nvGraphicFramePr>
        <p:xfrm>
          <a:off x="272650" y="1209810"/>
          <a:ext cx="8107667" cy="324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34C60EF-2151-4668-8531-17CDADEB3127}"/>
              </a:ext>
            </a:extLst>
          </p:cNvPr>
          <p:cNvSpPr>
            <a:spLocks noGrp="1"/>
          </p:cNvSpPr>
          <p:nvPr>
            <p:ph type="sldNum" sz="quarter" idx="11"/>
          </p:nvPr>
        </p:nvSpPr>
        <p:spPr/>
        <p:txBody>
          <a:bodyPr/>
          <a:lstStyle/>
          <a:p>
            <a:pPr>
              <a:defRPr/>
            </a:pPr>
            <a:fld id="{8671A67E-FBE4-4EE7-828C-3E1E89AD3382}" type="slidenum">
              <a:rPr lang="en-US" smtClean="0"/>
              <a:pPr>
                <a:defRPr/>
              </a:pPr>
              <a:t>28</a:t>
            </a:fld>
            <a:endParaRPr lang="en-US"/>
          </a:p>
        </p:txBody>
      </p:sp>
    </p:spTree>
    <p:extLst>
      <p:ext uri="{BB962C8B-B14F-4D97-AF65-F5344CB8AC3E}">
        <p14:creationId xmlns:p14="http://schemas.microsoft.com/office/powerpoint/2010/main" val="338576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50" y="529252"/>
            <a:ext cx="6371431" cy="498123"/>
          </a:xfrm>
        </p:spPr>
        <p:txBody>
          <a:bodyPr>
            <a:normAutofit fontScale="90000"/>
          </a:bodyPr>
          <a:lstStyle/>
          <a:p>
            <a:r>
              <a:rPr lang="en-US" b="1" dirty="0"/>
              <a:t>2019 Orbital Debris Mitigation Standard Practices – Objective 5, Special Cases</a:t>
            </a:r>
            <a:endParaRPr lang="en-US" dirty="0"/>
          </a:p>
        </p:txBody>
      </p:sp>
      <p:sp>
        <p:nvSpPr>
          <p:cNvPr id="7" name="TextBox 6"/>
          <p:cNvSpPr txBox="1"/>
          <p:nvPr/>
        </p:nvSpPr>
        <p:spPr>
          <a:xfrm>
            <a:off x="434912" y="5097169"/>
            <a:ext cx="8469376" cy="1323439"/>
          </a:xfrm>
          <a:prstGeom prst="rect">
            <a:avLst/>
          </a:prstGeom>
          <a:noFill/>
        </p:spPr>
        <p:txBody>
          <a:bodyPr wrap="square" rtlCol="0">
            <a:spAutoFit/>
          </a:bodyPr>
          <a:lstStyle/>
          <a:p>
            <a:r>
              <a:rPr lang="en-US" sz="1600" u="sng" dirty="0">
                <a:solidFill>
                  <a:srgbClr val="008000"/>
                </a:solidFill>
              </a:rPr>
              <a:t>Takeaways</a:t>
            </a:r>
            <a:r>
              <a:rPr lang="en-US" sz="1600" dirty="0">
                <a:solidFill>
                  <a:srgbClr val="008000"/>
                </a:solidFill>
              </a:rPr>
              <a:t>:</a:t>
            </a:r>
          </a:p>
          <a:p>
            <a:pPr marL="342900" indent="-342900">
              <a:buFont typeface="Arial" panose="020B0604020202020204" pitchFamily="34" charset="0"/>
              <a:buChar char="•"/>
            </a:pPr>
            <a:r>
              <a:rPr lang="en-US" sz="1600" dirty="0">
                <a:solidFill>
                  <a:srgbClr val="008000"/>
                </a:solidFill>
              </a:rPr>
              <a:t>2019 ODMSP requirements apply to relevant U.S. Government agencies, which then prescribe them to missions to which they provide licenses.</a:t>
            </a:r>
          </a:p>
          <a:p>
            <a:pPr marL="342900" indent="-342900">
              <a:buFont typeface="Arial" panose="020B0604020202020204" pitchFamily="34" charset="0"/>
              <a:buChar char="•"/>
            </a:pPr>
            <a:r>
              <a:rPr lang="en-US" sz="1600" dirty="0">
                <a:solidFill>
                  <a:srgbClr val="008000"/>
                </a:solidFill>
              </a:rPr>
              <a:t>Objective 5 is more specific than 4.8-1 of NASA-STD, but all goes down to prevent collisions and explosions, and proper disposal at EOM. </a:t>
            </a:r>
          </a:p>
        </p:txBody>
      </p:sp>
      <p:graphicFrame>
        <p:nvGraphicFramePr>
          <p:cNvPr id="9" name="Diagram 8">
            <a:extLst>
              <a:ext uri="{FF2B5EF4-FFF2-40B4-BE49-F238E27FC236}">
                <a16:creationId xmlns:a16="http://schemas.microsoft.com/office/drawing/2014/main" id="{257F372F-1CC7-4EFE-AD10-F44D17F9ACA0}"/>
              </a:ext>
            </a:extLst>
          </p:cNvPr>
          <p:cNvGraphicFramePr/>
          <p:nvPr>
            <p:extLst>
              <p:ext uri="{D42A27DB-BD31-4B8C-83A1-F6EECF244321}">
                <p14:modId xmlns:p14="http://schemas.microsoft.com/office/powerpoint/2010/main" val="1332391229"/>
              </p:ext>
            </p:extLst>
          </p:nvPr>
        </p:nvGraphicFramePr>
        <p:xfrm>
          <a:off x="453504" y="976096"/>
          <a:ext cx="8236991" cy="4782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7D41A94-7BCA-4978-AE38-0A089482B867}"/>
              </a:ext>
            </a:extLst>
          </p:cNvPr>
          <p:cNvSpPr>
            <a:spLocks noGrp="1"/>
          </p:cNvSpPr>
          <p:nvPr>
            <p:ph type="sldNum" sz="quarter" idx="11"/>
          </p:nvPr>
        </p:nvSpPr>
        <p:spPr/>
        <p:txBody>
          <a:bodyPr/>
          <a:lstStyle/>
          <a:p>
            <a:pPr>
              <a:defRPr/>
            </a:pPr>
            <a:fld id="{8671A67E-FBE4-4EE7-828C-3E1E89AD3382}" type="slidenum">
              <a:rPr lang="en-US" smtClean="0"/>
              <a:pPr>
                <a:defRPr/>
              </a:pPr>
              <a:t>29</a:t>
            </a:fld>
            <a:endParaRPr lang="en-US"/>
          </a:p>
        </p:txBody>
      </p:sp>
    </p:spTree>
    <p:extLst>
      <p:ext uri="{BB962C8B-B14F-4D97-AF65-F5344CB8AC3E}">
        <p14:creationId xmlns:p14="http://schemas.microsoft.com/office/powerpoint/2010/main" val="358018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Introduction</a:t>
            </a:r>
          </a:p>
        </p:txBody>
      </p:sp>
      <p:sp>
        <p:nvSpPr>
          <p:cNvPr id="7" name="Text Placeholder 6"/>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C5ABF8C-2C21-48B6-9477-D95B65BB5DB7}"/>
              </a:ext>
            </a:extLst>
          </p:cNvPr>
          <p:cNvSpPr>
            <a:spLocks noGrp="1"/>
          </p:cNvSpPr>
          <p:nvPr>
            <p:ph type="sldNum" sz="quarter" idx="10"/>
          </p:nvPr>
        </p:nvSpPr>
        <p:spPr/>
        <p:txBody>
          <a:bodyPr/>
          <a:lstStyle/>
          <a:p>
            <a:pPr>
              <a:defRPr/>
            </a:pPr>
            <a:fld id="{0FECFBB2-BBED-4D9C-90E9-47EFAACA1B36}" type="slidenum">
              <a:rPr lang="en-US" smtClean="0"/>
              <a:pPr>
                <a:defRPr/>
              </a:pPr>
              <a:t>3</a:t>
            </a:fld>
            <a:endParaRPr lang="en-US"/>
          </a:p>
        </p:txBody>
      </p:sp>
    </p:spTree>
    <p:extLst>
      <p:ext uri="{BB962C8B-B14F-4D97-AF65-F5344CB8AC3E}">
        <p14:creationId xmlns:p14="http://schemas.microsoft.com/office/powerpoint/2010/main" val="211416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260D05-61E3-483F-899D-BE634A3E99AC}"/>
              </a:ext>
            </a:extLst>
          </p:cNvPr>
          <p:cNvSpPr>
            <a:spLocks noGrp="1"/>
          </p:cNvSpPr>
          <p:nvPr>
            <p:ph type="title"/>
          </p:nvPr>
        </p:nvSpPr>
        <p:spPr/>
        <p:txBody>
          <a:bodyPr/>
          <a:lstStyle/>
          <a:p>
            <a:r>
              <a:rPr lang="en-US" dirty="0"/>
              <a:t>Remediation:</a:t>
            </a:r>
            <a:br>
              <a:rPr lang="en-US" dirty="0"/>
            </a:br>
            <a:r>
              <a:rPr lang="en-US" dirty="0"/>
              <a:t>The Challenges of Orbital Debris Removal</a:t>
            </a:r>
          </a:p>
        </p:txBody>
      </p:sp>
      <p:sp>
        <p:nvSpPr>
          <p:cNvPr id="7" name="Text Placeholder 6">
            <a:extLst>
              <a:ext uri="{FF2B5EF4-FFF2-40B4-BE49-F238E27FC236}">
                <a16:creationId xmlns:a16="http://schemas.microsoft.com/office/drawing/2014/main" id="{FE0301C2-5740-4472-B5EE-CA08D56FF26D}"/>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0441E408-0881-4E13-9C6B-31F5763E683F}"/>
              </a:ext>
            </a:extLst>
          </p:cNvPr>
          <p:cNvSpPr>
            <a:spLocks noGrp="1"/>
          </p:cNvSpPr>
          <p:nvPr>
            <p:ph type="sldNum" sz="quarter" idx="10"/>
          </p:nvPr>
        </p:nvSpPr>
        <p:spPr/>
        <p:txBody>
          <a:bodyPr/>
          <a:lstStyle/>
          <a:p>
            <a:pPr>
              <a:defRPr/>
            </a:pPr>
            <a:fld id="{0FECFBB2-BBED-4D9C-90E9-47EFAACA1B36}" type="slidenum">
              <a:rPr lang="en-US" smtClean="0"/>
              <a:pPr>
                <a:defRPr/>
              </a:pPr>
              <a:t>30</a:t>
            </a:fld>
            <a:endParaRPr lang="en-US"/>
          </a:p>
        </p:txBody>
      </p:sp>
    </p:spTree>
    <p:extLst>
      <p:ext uri="{BB962C8B-B14F-4D97-AF65-F5344CB8AC3E}">
        <p14:creationId xmlns:p14="http://schemas.microsoft.com/office/powerpoint/2010/main" val="120480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F81B-5742-445B-BBB2-25F41252CA50}"/>
              </a:ext>
            </a:extLst>
          </p:cNvPr>
          <p:cNvSpPr>
            <a:spLocks noGrp="1"/>
          </p:cNvSpPr>
          <p:nvPr>
            <p:ph type="title"/>
          </p:nvPr>
        </p:nvSpPr>
        <p:spPr/>
        <p:txBody>
          <a:bodyPr/>
          <a:lstStyle/>
          <a:p>
            <a:r>
              <a:rPr lang="en-US" dirty="0"/>
              <a:t>Impetus to Remove Debris Objects</a:t>
            </a:r>
          </a:p>
        </p:txBody>
      </p:sp>
      <p:sp>
        <p:nvSpPr>
          <p:cNvPr id="3" name="Content Placeholder 2">
            <a:extLst>
              <a:ext uri="{FF2B5EF4-FFF2-40B4-BE49-F238E27FC236}">
                <a16:creationId xmlns:a16="http://schemas.microsoft.com/office/drawing/2014/main" id="{AE1406E8-4056-4F46-B126-AA6331FF3A4E}"/>
              </a:ext>
            </a:extLst>
          </p:cNvPr>
          <p:cNvSpPr>
            <a:spLocks noGrp="1"/>
          </p:cNvSpPr>
          <p:nvPr>
            <p:ph idx="1"/>
          </p:nvPr>
        </p:nvSpPr>
        <p:spPr/>
        <p:txBody>
          <a:bodyPr/>
          <a:lstStyle/>
          <a:p>
            <a:r>
              <a:rPr lang="en-US" dirty="0"/>
              <a:t>Obviously, to reduce the amount of debris in orbit</a:t>
            </a:r>
          </a:p>
          <a:p>
            <a:pPr lvl="1"/>
            <a:r>
              <a:rPr lang="en-US" dirty="0"/>
              <a:t>Big objects break up to make hundreds or thousands of smaller objects, most too small to track</a:t>
            </a:r>
          </a:p>
          <a:p>
            <a:r>
              <a:rPr lang="en-US" dirty="0"/>
              <a:t>Space is more congested than it was decades ago</a:t>
            </a:r>
          </a:p>
          <a:p>
            <a:pPr lvl="1"/>
            <a:r>
              <a:rPr lang="en-US" dirty="0"/>
              <a:t>Existing and future debris affects everyone: commercial, civilian, military, international </a:t>
            </a:r>
          </a:p>
          <a:p>
            <a:r>
              <a:rPr lang="fr-FR" dirty="0"/>
              <a:t>National Orbital Debris </a:t>
            </a:r>
            <a:r>
              <a:rPr lang="fr-FR" dirty="0" err="1"/>
              <a:t>Implementation</a:t>
            </a:r>
            <a:r>
              <a:rPr lang="fr-FR" dirty="0"/>
              <a:t> Plan, July 2022</a:t>
            </a:r>
          </a:p>
          <a:p>
            <a:pPr marL="0" indent="0">
              <a:buNone/>
            </a:pPr>
            <a:r>
              <a:rPr lang="fr-FR" sz="800" dirty="0"/>
              <a:t>( https://www.whitehouse.gov/wp-content/uploads/2022/07/07-2022-NATIONAL-ORBITAL-DEBRIS-IMPLEMENTATION-PLAN.pdf#:~:text=This%20Orbital%20Debris%20Implementation%20Plan%20provides%20tangible%20actions,coordinated%20efforts%20across%20U.S.%20Government%20departments%20and%20agencies )  </a:t>
            </a:r>
          </a:p>
          <a:p>
            <a:pPr lvl="1"/>
            <a:r>
              <a:rPr lang="fr-FR" dirty="0"/>
              <a:t>US White House document; 14 pages</a:t>
            </a:r>
          </a:p>
          <a:p>
            <a:pPr lvl="1"/>
            <a:r>
              <a:rPr lang="fr-FR" dirty="0" err="1"/>
              <a:t>Remediation</a:t>
            </a:r>
            <a:r>
              <a:rPr lang="fr-FR" dirty="0"/>
              <a:t> efforts </a:t>
            </a:r>
            <a:r>
              <a:rPr lang="fr-FR" dirty="0" err="1"/>
              <a:t>focused</a:t>
            </a:r>
            <a:r>
              <a:rPr lang="fr-FR" dirty="0"/>
              <a:t> on </a:t>
            </a:r>
            <a:r>
              <a:rPr lang="fr-FR" dirty="0" err="1"/>
              <a:t>studying</a:t>
            </a:r>
            <a:r>
              <a:rPr lang="fr-FR" dirty="0"/>
              <a:t> and </a:t>
            </a:r>
            <a:r>
              <a:rPr lang="fr-FR" dirty="0" err="1"/>
              <a:t>developing</a:t>
            </a:r>
            <a:r>
              <a:rPr lang="fr-FR" dirty="0"/>
              <a:t> </a:t>
            </a:r>
            <a:r>
              <a:rPr lang="fr-FR" dirty="0" err="1"/>
              <a:t>capabilities</a:t>
            </a:r>
            <a:r>
              <a:rPr lang="fr-FR" dirty="0"/>
              <a:t> and </a:t>
            </a:r>
            <a:r>
              <a:rPr lang="fr-FR" dirty="0" err="1"/>
              <a:t>effectiveness</a:t>
            </a:r>
            <a:endParaRPr lang="fr-FR" dirty="0"/>
          </a:p>
          <a:p>
            <a:pPr lvl="1"/>
            <a:r>
              <a:rPr lang="fr-FR" dirty="0"/>
              <a:t>NASA </a:t>
            </a:r>
            <a:r>
              <a:rPr lang="fr-FR" dirty="0" err="1"/>
              <a:t>is</a:t>
            </a:r>
            <a:r>
              <a:rPr lang="fr-FR" dirty="0"/>
              <a:t> </a:t>
            </a:r>
            <a:r>
              <a:rPr lang="fr-FR" dirty="0" err="1"/>
              <a:t>assigned</a:t>
            </a:r>
            <a:r>
              <a:rPr lang="fr-FR" dirty="0"/>
              <a:t> lead or support </a:t>
            </a:r>
            <a:r>
              <a:rPr lang="fr-FR" dirty="0" err="1"/>
              <a:t>role</a:t>
            </a:r>
            <a:r>
              <a:rPr lang="fr-FR" dirty="0"/>
              <a:t> on </a:t>
            </a:r>
            <a:r>
              <a:rPr lang="fr-FR" dirty="0" err="1"/>
              <a:t>every</a:t>
            </a:r>
            <a:r>
              <a:rPr lang="fr-FR" dirty="0"/>
              <a:t> initiative</a:t>
            </a:r>
            <a:endParaRPr lang="en-US" dirty="0"/>
          </a:p>
        </p:txBody>
      </p:sp>
      <p:sp>
        <p:nvSpPr>
          <p:cNvPr id="4" name="Slide Number Placeholder 3">
            <a:extLst>
              <a:ext uri="{FF2B5EF4-FFF2-40B4-BE49-F238E27FC236}">
                <a16:creationId xmlns:a16="http://schemas.microsoft.com/office/drawing/2014/main" id="{B378B44E-1ADE-4520-BC7C-B72D431B3E2D}"/>
              </a:ext>
            </a:extLst>
          </p:cNvPr>
          <p:cNvSpPr>
            <a:spLocks noGrp="1"/>
          </p:cNvSpPr>
          <p:nvPr>
            <p:ph type="sldNum" sz="quarter" idx="11"/>
          </p:nvPr>
        </p:nvSpPr>
        <p:spPr/>
        <p:txBody>
          <a:bodyPr/>
          <a:lstStyle/>
          <a:p>
            <a:pPr>
              <a:defRPr/>
            </a:pPr>
            <a:fld id="{8671A67E-FBE4-4EE7-828C-3E1E89AD3382}" type="slidenum">
              <a:rPr lang="en-US" smtClean="0"/>
              <a:pPr>
                <a:defRPr/>
              </a:pPr>
              <a:t>31</a:t>
            </a:fld>
            <a:endParaRPr lang="en-US"/>
          </a:p>
        </p:txBody>
      </p:sp>
    </p:spTree>
    <p:extLst>
      <p:ext uri="{BB962C8B-B14F-4D97-AF65-F5344CB8AC3E}">
        <p14:creationId xmlns:p14="http://schemas.microsoft.com/office/powerpoint/2010/main" val="177319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08AE-829D-4AE6-AC8C-C4E318113713}"/>
              </a:ext>
            </a:extLst>
          </p:cNvPr>
          <p:cNvSpPr>
            <a:spLocks noGrp="1"/>
          </p:cNvSpPr>
          <p:nvPr>
            <p:ph type="title"/>
          </p:nvPr>
        </p:nvSpPr>
        <p:spPr/>
        <p:txBody>
          <a:bodyPr/>
          <a:lstStyle/>
          <a:p>
            <a:r>
              <a:rPr lang="en-US" dirty="0"/>
              <a:t>Challenges to Removing Large Debris</a:t>
            </a:r>
            <a:br>
              <a:rPr lang="en-US" dirty="0"/>
            </a:br>
            <a:r>
              <a:rPr lang="en-US" sz="2400" dirty="0"/>
              <a:t>(defined as larger than 1 m)</a:t>
            </a:r>
            <a:endParaRPr lang="en-US" dirty="0"/>
          </a:p>
        </p:txBody>
      </p:sp>
      <p:sp>
        <p:nvSpPr>
          <p:cNvPr id="3" name="Content Placeholder 2">
            <a:extLst>
              <a:ext uri="{FF2B5EF4-FFF2-40B4-BE49-F238E27FC236}">
                <a16:creationId xmlns:a16="http://schemas.microsoft.com/office/drawing/2014/main" id="{5D25C192-86EC-47FE-951F-551F981CF484}"/>
              </a:ext>
            </a:extLst>
          </p:cNvPr>
          <p:cNvSpPr>
            <a:spLocks noGrp="1"/>
          </p:cNvSpPr>
          <p:nvPr>
            <p:ph idx="1"/>
          </p:nvPr>
        </p:nvSpPr>
        <p:spPr/>
        <p:txBody>
          <a:bodyPr/>
          <a:lstStyle/>
          <a:p>
            <a:r>
              <a:rPr lang="en-US" dirty="0"/>
              <a:t>Technical</a:t>
            </a:r>
          </a:p>
          <a:p>
            <a:pPr lvl="1"/>
            <a:r>
              <a:rPr lang="en-US" dirty="0"/>
              <a:t>Grappling/attach methods can differ</a:t>
            </a:r>
          </a:p>
          <a:p>
            <a:pPr lvl="1"/>
            <a:r>
              <a:rPr lang="en-US" dirty="0"/>
              <a:t>Detumbling large bodies (LV upper stages)</a:t>
            </a:r>
          </a:p>
          <a:p>
            <a:r>
              <a:rPr lang="en-US" dirty="0"/>
              <a:t>Financial</a:t>
            </a:r>
          </a:p>
          <a:p>
            <a:pPr lvl="1"/>
            <a:r>
              <a:rPr lang="en-US" dirty="0"/>
              <a:t>Still very expensive</a:t>
            </a:r>
          </a:p>
          <a:p>
            <a:pPr lvl="1"/>
            <a:r>
              <a:rPr lang="en-US" dirty="0"/>
              <a:t>Who pays for removal?</a:t>
            </a:r>
          </a:p>
          <a:p>
            <a:pPr lvl="1"/>
            <a:r>
              <a:rPr lang="en-US" dirty="0"/>
              <a:t>Multiple removals per launch can reduce cost, but increase complexity</a:t>
            </a:r>
          </a:p>
          <a:p>
            <a:r>
              <a:rPr lang="en-US" dirty="0"/>
              <a:t>Policy</a:t>
            </a:r>
          </a:p>
          <a:p>
            <a:pPr lvl="1"/>
            <a:r>
              <a:rPr lang="en-US" dirty="0"/>
              <a:t>One person’s removal technology is another’s potential weapon</a:t>
            </a:r>
          </a:p>
          <a:p>
            <a:pPr lvl="1"/>
            <a:r>
              <a:rPr lang="en-US" dirty="0"/>
              <a:t>Large debris is owned by several different countries</a:t>
            </a:r>
          </a:p>
        </p:txBody>
      </p:sp>
      <p:sp>
        <p:nvSpPr>
          <p:cNvPr id="5" name="Slide Number Placeholder 4">
            <a:extLst>
              <a:ext uri="{FF2B5EF4-FFF2-40B4-BE49-F238E27FC236}">
                <a16:creationId xmlns:a16="http://schemas.microsoft.com/office/drawing/2014/main" id="{B5775453-6A1C-406F-9345-FEE329437A5B}"/>
              </a:ext>
            </a:extLst>
          </p:cNvPr>
          <p:cNvSpPr>
            <a:spLocks noGrp="1"/>
          </p:cNvSpPr>
          <p:nvPr>
            <p:ph type="sldNum" sz="quarter" idx="11"/>
          </p:nvPr>
        </p:nvSpPr>
        <p:spPr/>
        <p:txBody>
          <a:bodyPr/>
          <a:lstStyle/>
          <a:p>
            <a:pPr>
              <a:defRPr/>
            </a:pPr>
            <a:fld id="{8671A67E-FBE4-4EE7-828C-3E1E89AD3382}" type="slidenum">
              <a:rPr lang="en-US" smtClean="0"/>
              <a:pPr>
                <a:defRPr/>
              </a:pPr>
              <a:t>32</a:t>
            </a:fld>
            <a:endParaRPr lang="en-US"/>
          </a:p>
        </p:txBody>
      </p:sp>
    </p:spTree>
    <p:extLst>
      <p:ext uri="{BB962C8B-B14F-4D97-AF65-F5344CB8AC3E}">
        <p14:creationId xmlns:p14="http://schemas.microsoft.com/office/powerpoint/2010/main" val="269525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08AE-829D-4AE6-AC8C-C4E318113713}"/>
              </a:ext>
            </a:extLst>
          </p:cNvPr>
          <p:cNvSpPr>
            <a:spLocks noGrp="1"/>
          </p:cNvSpPr>
          <p:nvPr>
            <p:ph type="title"/>
          </p:nvPr>
        </p:nvSpPr>
        <p:spPr/>
        <p:txBody>
          <a:bodyPr/>
          <a:lstStyle/>
          <a:p>
            <a:r>
              <a:rPr lang="en-US" dirty="0"/>
              <a:t>Challenges to Removing SmallSat Debris</a:t>
            </a:r>
            <a:br>
              <a:rPr lang="en-US" dirty="0"/>
            </a:br>
            <a:r>
              <a:rPr lang="en-US" sz="2400" dirty="0"/>
              <a:t>(defined as 2 cm to 1 m)</a:t>
            </a:r>
            <a:endParaRPr lang="en-US" dirty="0"/>
          </a:p>
        </p:txBody>
      </p:sp>
      <p:sp>
        <p:nvSpPr>
          <p:cNvPr id="3" name="Content Placeholder 2">
            <a:extLst>
              <a:ext uri="{FF2B5EF4-FFF2-40B4-BE49-F238E27FC236}">
                <a16:creationId xmlns:a16="http://schemas.microsoft.com/office/drawing/2014/main" id="{5D25C192-86EC-47FE-951F-551F981CF484}"/>
              </a:ext>
            </a:extLst>
          </p:cNvPr>
          <p:cNvSpPr>
            <a:spLocks noGrp="1"/>
          </p:cNvSpPr>
          <p:nvPr>
            <p:ph idx="1"/>
          </p:nvPr>
        </p:nvSpPr>
        <p:spPr/>
        <p:txBody>
          <a:bodyPr/>
          <a:lstStyle/>
          <a:p>
            <a:r>
              <a:rPr lang="en-US" dirty="0"/>
              <a:t>Technical</a:t>
            </a:r>
          </a:p>
          <a:p>
            <a:pPr lvl="1"/>
            <a:r>
              <a:rPr lang="en-US" dirty="0"/>
              <a:t>Tracking from the ground still has large uncertainty</a:t>
            </a:r>
          </a:p>
          <a:p>
            <a:pPr lvl="1"/>
            <a:r>
              <a:rPr lang="en-US" dirty="0"/>
              <a:t>Capture method: don’t make more debris</a:t>
            </a:r>
          </a:p>
          <a:p>
            <a:pPr lvl="1"/>
            <a:r>
              <a:rPr lang="en-US" dirty="0"/>
              <a:t>How much do you collect before reentry?  Lots of fuel</a:t>
            </a:r>
          </a:p>
          <a:p>
            <a:pPr lvl="1"/>
            <a:r>
              <a:rPr lang="en-US" dirty="0"/>
              <a:t>Laser nudging: see next slide</a:t>
            </a:r>
          </a:p>
          <a:p>
            <a:r>
              <a:rPr lang="en-US" dirty="0"/>
              <a:t>Financial</a:t>
            </a:r>
          </a:p>
          <a:p>
            <a:pPr lvl="1"/>
            <a:r>
              <a:rPr lang="en-US" dirty="0"/>
              <a:t>Still very expensive</a:t>
            </a:r>
          </a:p>
          <a:p>
            <a:pPr lvl="1"/>
            <a:r>
              <a:rPr lang="en-US" dirty="0"/>
              <a:t>Who pays for removal?</a:t>
            </a:r>
          </a:p>
          <a:p>
            <a:r>
              <a:rPr lang="en-US" dirty="0"/>
              <a:t>Policy</a:t>
            </a:r>
          </a:p>
          <a:p>
            <a:pPr lvl="1"/>
            <a:r>
              <a:rPr lang="en-US" dirty="0"/>
              <a:t>One person’s removal technology is another’s potential weapon</a:t>
            </a:r>
          </a:p>
          <a:p>
            <a:pPr lvl="1"/>
            <a:r>
              <a:rPr lang="en-US" dirty="0"/>
              <a:t>Existing debris is owned by several different countries</a:t>
            </a:r>
          </a:p>
        </p:txBody>
      </p:sp>
      <p:sp>
        <p:nvSpPr>
          <p:cNvPr id="5" name="Slide Number Placeholder 4">
            <a:extLst>
              <a:ext uri="{FF2B5EF4-FFF2-40B4-BE49-F238E27FC236}">
                <a16:creationId xmlns:a16="http://schemas.microsoft.com/office/drawing/2014/main" id="{B5775453-6A1C-406F-9345-FEE329437A5B}"/>
              </a:ext>
            </a:extLst>
          </p:cNvPr>
          <p:cNvSpPr>
            <a:spLocks noGrp="1"/>
          </p:cNvSpPr>
          <p:nvPr>
            <p:ph type="sldNum" sz="quarter" idx="11"/>
          </p:nvPr>
        </p:nvSpPr>
        <p:spPr/>
        <p:txBody>
          <a:bodyPr/>
          <a:lstStyle/>
          <a:p>
            <a:pPr>
              <a:defRPr/>
            </a:pPr>
            <a:fld id="{8671A67E-FBE4-4EE7-828C-3E1E89AD3382}" type="slidenum">
              <a:rPr lang="en-US" smtClean="0"/>
              <a:pPr>
                <a:defRPr/>
              </a:pPr>
              <a:t>33</a:t>
            </a:fld>
            <a:endParaRPr lang="en-US"/>
          </a:p>
        </p:txBody>
      </p:sp>
    </p:spTree>
    <p:extLst>
      <p:ext uri="{BB962C8B-B14F-4D97-AF65-F5344CB8AC3E}">
        <p14:creationId xmlns:p14="http://schemas.microsoft.com/office/powerpoint/2010/main" val="4033974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08AE-829D-4AE6-AC8C-C4E318113713}"/>
              </a:ext>
            </a:extLst>
          </p:cNvPr>
          <p:cNvSpPr>
            <a:spLocks noGrp="1"/>
          </p:cNvSpPr>
          <p:nvPr>
            <p:ph type="title"/>
          </p:nvPr>
        </p:nvSpPr>
        <p:spPr/>
        <p:txBody>
          <a:bodyPr/>
          <a:lstStyle/>
          <a:p>
            <a:r>
              <a:rPr lang="en-US" dirty="0"/>
              <a:t>Challenges to Removing Small Debris</a:t>
            </a:r>
            <a:br>
              <a:rPr lang="en-US" dirty="0"/>
            </a:br>
            <a:r>
              <a:rPr lang="en-US" sz="2400" dirty="0"/>
              <a:t>(defined as smaller than 2 cm)</a:t>
            </a:r>
            <a:endParaRPr lang="en-US" dirty="0"/>
          </a:p>
        </p:txBody>
      </p:sp>
      <p:sp>
        <p:nvSpPr>
          <p:cNvPr id="3" name="Content Placeholder 2">
            <a:extLst>
              <a:ext uri="{FF2B5EF4-FFF2-40B4-BE49-F238E27FC236}">
                <a16:creationId xmlns:a16="http://schemas.microsoft.com/office/drawing/2014/main" id="{5D25C192-86EC-47FE-951F-551F981CF484}"/>
              </a:ext>
            </a:extLst>
          </p:cNvPr>
          <p:cNvSpPr>
            <a:spLocks noGrp="1"/>
          </p:cNvSpPr>
          <p:nvPr>
            <p:ph idx="1"/>
          </p:nvPr>
        </p:nvSpPr>
        <p:spPr/>
        <p:txBody>
          <a:bodyPr/>
          <a:lstStyle/>
          <a:p>
            <a:r>
              <a:rPr lang="en-US" dirty="0"/>
              <a:t>Technical</a:t>
            </a:r>
          </a:p>
          <a:p>
            <a:pPr lvl="1"/>
            <a:r>
              <a:rPr lang="en-US" dirty="0"/>
              <a:t>How to collect/capture</a:t>
            </a:r>
          </a:p>
          <a:p>
            <a:pPr lvl="1"/>
            <a:r>
              <a:rPr lang="en-US" dirty="0"/>
              <a:t>Deorbiting after capture (esp. capture at &gt; 600 km)</a:t>
            </a:r>
          </a:p>
          <a:p>
            <a:pPr lvl="1"/>
            <a:r>
              <a:rPr lang="en-US" dirty="0"/>
              <a:t>Laser nudging: tracking, accurate aim</a:t>
            </a:r>
          </a:p>
          <a:p>
            <a:r>
              <a:rPr lang="en-US" dirty="0"/>
              <a:t>Financial</a:t>
            </a:r>
          </a:p>
          <a:p>
            <a:pPr lvl="1"/>
            <a:r>
              <a:rPr lang="en-US" dirty="0"/>
              <a:t>Still very expensive</a:t>
            </a:r>
          </a:p>
          <a:p>
            <a:pPr lvl="1"/>
            <a:r>
              <a:rPr lang="en-US" dirty="0"/>
              <a:t>Who pays for removal?</a:t>
            </a:r>
          </a:p>
          <a:p>
            <a:r>
              <a:rPr lang="en-US" dirty="0"/>
              <a:t>Policy</a:t>
            </a:r>
          </a:p>
          <a:p>
            <a:pPr lvl="1"/>
            <a:r>
              <a:rPr lang="en-US" dirty="0"/>
              <a:t>Ground-based lasers are especially suspicious</a:t>
            </a:r>
          </a:p>
          <a:p>
            <a:pPr lvl="1"/>
            <a:r>
              <a:rPr lang="en-US" dirty="0"/>
              <a:t>Collision avoidance with the large collector spacecraft </a:t>
            </a:r>
          </a:p>
        </p:txBody>
      </p:sp>
      <p:sp>
        <p:nvSpPr>
          <p:cNvPr id="5" name="Slide Number Placeholder 4">
            <a:extLst>
              <a:ext uri="{FF2B5EF4-FFF2-40B4-BE49-F238E27FC236}">
                <a16:creationId xmlns:a16="http://schemas.microsoft.com/office/drawing/2014/main" id="{B5775453-6A1C-406F-9345-FEE329437A5B}"/>
              </a:ext>
            </a:extLst>
          </p:cNvPr>
          <p:cNvSpPr>
            <a:spLocks noGrp="1"/>
          </p:cNvSpPr>
          <p:nvPr>
            <p:ph type="sldNum" sz="quarter" idx="11"/>
          </p:nvPr>
        </p:nvSpPr>
        <p:spPr/>
        <p:txBody>
          <a:bodyPr/>
          <a:lstStyle/>
          <a:p>
            <a:pPr>
              <a:defRPr/>
            </a:pPr>
            <a:fld id="{8671A67E-FBE4-4EE7-828C-3E1E89AD3382}" type="slidenum">
              <a:rPr lang="en-US" smtClean="0"/>
              <a:pPr>
                <a:defRPr/>
              </a:pPr>
              <a:t>34</a:t>
            </a:fld>
            <a:endParaRPr lang="en-US"/>
          </a:p>
        </p:txBody>
      </p:sp>
    </p:spTree>
    <p:extLst>
      <p:ext uri="{BB962C8B-B14F-4D97-AF65-F5344CB8AC3E}">
        <p14:creationId xmlns:p14="http://schemas.microsoft.com/office/powerpoint/2010/main" val="323551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4403-A30C-436B-9157-7B47D91D7EEA}"/>
              </a:ext>
            </a:extLst>
          </p:cNvPr>
          <p:cNvSpPr>
            <a:spLocks noGrp="1"/>
          </p:cNvSpPr>
          <p:nvPr>
            <p:ph type="title"/>
          </p:nvPr>
        </p:nvSpPr>
        <p:spPr/>
        <p:txBody>
          <a:bodyPr/>
          <a:lstStyle/>
          <a:p>
            <a:r>
              <a:rPr lang="en-US" dirty="0"/>
              <a:t>Cost and Benefit Analysis of Orbital Debris Remediation        (</a:t>
            </a:r>
            <a:r>
              <a:rPr lang="en-US" sz="2400" dirty="0"/>
              <a:t>Large &gt; 10 cm &gt; Small &gt;1 cm)</a:t>
            </a:r>
            <a:endParaRPr lang="en-US" dirty="0"/>
          </a:p>
        </p:txBody>
      </p:sp>
      <p:sp>
        <p:nvSpPr>
          <p:cNvPr id="3" name="Content Placeholder 2">
            <a:extLst>
              <a:ext uri="{FF2B5EF4-FFF2-40B4-BE49-F238E27FC236}">
                <a16:creationId xmlns:a16="http://schemas.microsoft.com/office/drawing/2014/main" id="{2EC45D7B-FD7B-41BF-B710-7048B78EFD32}"/>
              </a:ext>
            </a:extLst>
          </p:cNvPr>
          <p:cNvSpPr>
            <a:spLocks noGrp="1"/>
          </p:cNvSpPr>
          <p:nvPr>
            <p:ph idx="1"/>
          </p:nvPr>
        </p:nvSpPr>
        <p:spPr>
          <a:xfrm>
            <a:off x="236538" y="1256942"/>
            <a:ext cx="8578850" cy="4600575"/>
          </a:xfrm>
        </p:spPr>
        <p:txBody>
          <a:bodyPr/>
          <a:lstStyle/>
          <a:p>
            <a:r>
              <a:rPr lang="en-US" dirty="0"/>
              <a:t>Released March 2023; 147 pages</a:t>
            </a:r>
          </a:p>
          <a:p>
            <a:r>
              <a:rPr lang="en-US" sz="1100" dirty="0">
                <a:hlinkClick r:id="rId2"/>
              </a:rPr>
              <a:t>https://www.nasa.gov/sites/default/files/atoms/files/otps_-_cost_and_benefit_analysis_of_orbital_debris_remediation_-_final.pdf</a:t>
            </a:r>
            <a:r>
              <a:rPr lang="en-US" sz="1100" dirty="0"/>
              <a:t> </a:t>
            </a:r>
          </a:p>
          <a:p>
            <a:r>
              <a:rPr lang="en-US" dirty="0"/>
              <a:t>Benefits of removing the ‘Top 50’ increase every year into the future</a:t>
            </a:r>
          </a:p>
          <a:p>
            <a:r>
              <a:rPr lang="en-US" sz="2400" dirty="0"/>
              <a:t>Finding 1: The </a:t>
            </a:r>
            <a:r>
              <a:rPr lang="en-US" sz="2400" u="sng" dirty="0"/>
              <a:t>most effective </a:t>
            </a:r>
            <a:r>
              <a:rPr lang="en-US" sz="2400" dirty="0"/>
              <a:t>remediation methods to reduce risks to operators are approaches for </a:t>
            </a:r>
            <a:r>
              <a:rPr lang="en-US" sz="2400" u="sng" dirty="0"/>
              <a:t>removing small debris and nudging large debris to avoid collisions</a:t>
            </a:r>
            <a:r>
              <a:rPr lang="en-US" sz="2400" dirty="0"/>
              <a:t>.</a:t>
            </a:r>
          </a:p>
          <a:p>
            <a:r>
              <a:rPr lang="en-US" sz="2400" dirty="0"/>
              <a:t>Finding 2: Controlled and uncontrolled </a:t>
            </a:r>
            <a:r>
              <a:rPr lang="en-US" sz="2400" u="sng" dirty="0"/>
              <a:t>reentry via reusable remediation servicer </a:t>
            </a:r>
            <a:r>
              <a:rPr lang="en-US" sz="2400" b="1" u="sng" dirty="0"/>
              <a:t>may</a:t>
            </a:r>
            <a:r>
              <a:rPr lang="en-US" sz="2400" u="sng" dirty="0"/>
              <a:t> reach net benefits </a:t>
            </a:r>
            <a:r>
              <a:rPr lang="en-US" sz="2400" dirty="0"/>
              <a:t>on timescales that are relevant to spacecraft operators. </a:t>
            </a:r>
          </a:p>
          <a:p>
            <a:r>
              <a:rPr lang="en-US" sz="2400" dirty="0"/>
              <a:t>Finding 3: </a:t>
            </a:r>
            <a:r>
              <a:rPr lang="en-US" sz="2400" u="sng" dirty="0"/>
              <a:t>Recycling space debris </a:t>
            </a:r>
            <a:r>
              <a:rPr lang="en-US" sz="2400" dirty="0"/>
              <a:t>has some attractive features but </a:t>
            </a:r>
            <a:r>
              <a:rPr lang="en-US" sz="2400" u="sng" dirty="0"/>
              <a:t>does not offer a clear risk advantage </a:t>
            </a:r>
            <a:r>
              <a:rPr lang="en-US" sz="2400" dirty="0"/>
              <a:t>over other approaches.</a:t>
            </a:r>
          </a:p>
          <a:p>
            <a:endParaRPr lang="en-US" sz="1100" dirty="0"/>
          </a:p>
        </p:txBody>
      </p:sp>
      <p:sp>
        <p:nvSpPr>
          <p:cNvPr id="5" name="Slide Number Placeholder 4">
            <a:extLst>
              <a:ext uri="{FF2B5EF4-FFF2-40B4-BE49-F238E27FC236}">
                <a16:creationId xmlns:a16="http://schemas.microsoft.com/office/drawing/2014/main" id="{4827DDB8-C894-4072-A75B-C4C981580F31}"/>
              </a:ext>
            </a:extLst>
          </p:cNvPr>
          <p:cNvSpPr>
            <a:spLocks noGrp="1"/>
          </p:cNvSpPr>
          <p:nvPr>
            <p:ph type="sldNum" sz="quarter" idx="11"/>
          </p:nvPr>
        </p:nvSpPr>
        <p:spPr/>
        <p:txBody>
          <a:bodyPr/>
          <a:lstStyle/>
          <a:p>
            <a:pPr>
              <a:defRPr/>
            </a:pPr>
            <a:fld id="{8671A67E-FBE4-4EE7-828C-3E1E89AD3382}" type="slidenum">
              <a:rPr lang="en-US" smtClean="0"/>
              <a:pPr>
                <a:defRPr/>
              </a:pPr>
              <a:t>35</a:t>
            </a:fld>
            <a:endParaRPr lang="en-US"/>
          </a:p>
        </p:txBody>
      </p:sp>
    </p:spTree>
    <p:extLst>
      <p:ext uri="{BB962C8B-B14F-4D97-AF65-F5344CB8AC3E}">
        <p14:creationId xmlns:p14="http://schemas.microsoft.com/office/powerpoint/2010/main" val="225505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349-58AA-4FDE-B611-797BC17679C0}"/>
              </a:ext>
            </a:extLst>
          </p:cNvPr>
          <p:cNvSpPr>
            <a:spLocks noGrp="1"/>
          </p:cNvSpPr>
          <p:nvPr>
            <p:ph type="title"/>
          </p:nvPr>
        </p:nvSpPr>
        <p:spPr/>
        <p:txBody>
          <a:bodyPr/>
          <a:lstStyle/>
          <a:p>
            <a:r>
              <a:rPr lang="en-US" dirty="0"/>
              <a:t>Remediation Bottom Line</a:t>
            </a:r>
          </a:p>
        </p:txBody>
      </p:sp>
      <p:sp>
        <p:nvSpPr>
          <p:cNvPr id="3" name="Content Placeholder 2">
            <a:extLst>
              <a:ext uri="{FF2B5EF4-FFF2-40B4-BE49-F238E27FC236}">
                <a16:creationId xmlns:a16="http://schemas.microsoft.com/office/drawing/2014/main" id="{EA3D6F27-856A-49DB-91D2-CB5C7BFF52C4}"/>
              </a:ext>
            </a:extLst>
          </p:cNvPr>
          <p:cNvSpPr>
            <a:spLocks noGrp="1"/>
          </p:cNvSpPr>
          <p:nvPr>
            <p:ph idx="1"/>
          </p:nvPr>
        </p:nvSpPr>
        <p:spPr>
          <a:xfrm>
            <a:off x="254000" y="1276606"/>
            <a:ext cx="8578850" cy="5084865"/>
          </a:xfrm>
        </p:spPr>
        <p:txBody>
          <a:bodyPr/>
          <a:lstStyle/>
          <a:p>
            <a:r>
              <a:rPr lang="en-US" dirty="0"/>
              <a:t>Large debris</a:t>
            </a:r>
          </a:p>
          <a:p>
            <a:pPr lvl="1"/>
            <a:r>
              <a:rPr lang="en-US" dirty="0"/>
              <a:t>We have most of the technology and a list of targets</a:t>
            </a:r>
          </a:p>
          <a:p>
            <a:pPr lvl="1"/>
            <a:r>
              <a:rPr lang="en-US" dirty="0"/>
              <a:t>Money and policy issues are preventing this from happening</a:t>
            </a:r>
          </a:p>
          <a:p>
            <a:pPr lvl="1"/>
            <a:r>
              <a:rPr lang="en-US" dirty="0"/>
              <a:t>At some point somebody is going to break the ice</a:t>
            </a:r>
          </a:p>
          <a:p>
            <a:pPr lvl="1"/>
            <a:r>
              <a:rPr lang="en-US" dirty="0"/>
              <a:t>A few companies are looking to develop this as a service</a:t>
            </a:r>
          </a:p>
          <a:p>
            <a:r>
              <a:rPr lang="en-US" dirty="0"/>
              <a:t>SmallSat debris</a:t>
            </a:r>
          </a:p>
          <a:p>
            <a:pPr lvl="1"/>
            <a:r>
              <a:rPr lang="en-US" dirty="0"/>
              <a:t>Lasers look attractive to some folks, terrifying to others</a:t>
            </a:r>
          </a:p>
          <a:p>
            <a:pPr lvl="1"/>
            <a:r>
              <a:rPr lang="en-US" dirty="0"/>
              <a:t>Tracking accuracy drops off with object size</a:t>
            </a:r>
          </a:p>
          <a:p>
            <a:pPr lvl="1"/>
            <a:r>
              <a:rPr lang="en-US" dirty="0"/>
              <a:t>Capture technologies are not standardized</a:t>
            </a:r>
          </a:p>
          <a:p>
            <a:r>
              <a:rPr lang="en-US" dirty="0"/>
              <a:t>Small debris</a:t>
            </a:r>
          </a:p>
          <a:p>
            <a:pPr lvl="1"/>
            <a:r>
              <a:rPr lang="en-US" dirty="0"/>
              <a:t>Collectors may have promise, but have challenges</a:t>
            </a:r>
          </a:p>
          <a:p>
            <a:pPr lvl="1"/>
            <a:r>
              <a:rPr lang="en-US" dirty="0"/>
              <a:t>Lasers look attractive to some folks, terrifying to others</a:t>
            </a:r>
          </a:p>
          <a:p>
            <a:pPr lvl="1"/>
            <a:endParaRPr lang="en-US" dirty="0"/>
          </a:p>
        </p:txBody>
      </p:sp>
      <p:sp>
        <p:nvSpPr>
          <p:cNvPr id="4" name="Slide Number Placeholder 3">
            <a:extLst>
              <a:ext uri="{FF2B5EF4-FFF2-40B4-BE49-F238E27FC236}">
                <a16:creationId xmlns:a16="http://schemas.microsoft.com/office/drawing/2014/main" id="{F5B03E6E-A702-4EB6-A4AE-D8B24C28DD0E}"/>
              </a:ext>
            </a:extLst>
          </p:cNvPr>
          <p:cNvSpPr>
            <a:spLocks noGrp="1"/>
          </p:cNvSpPr>
          <p:nvPr>
            <p:ph type="sldNum" sz="quarter" idx="11"/>
          </p:nvPr>
        </p:nvSpPr>
        <p:spPr/>
        <p:txBody>
          <a:bodyPr/>
          <a:lstStyle/>
          <a:p>
            <a:pPr>
              <a:defRPr/>
            </a:pPr>
            <a:fld id="{8671A67E-FBE4-4EE7-828C-3E1E89AD3382}" type="slidenum">
              <a:rPr lang="en-US" smtClean="0"/>
              <a:pPr>
                <a:defRPr/>
              </a:pPr>
              <a:t>36</a:t>
            </a:fld>
            <a:endParaRPr lang="en-US"/>
          </a:p>
        </p:txBody>
      </p:sp>
    </p:spTree>
    <p:extLst>
      <p:ext uri="{BB962C8B-B14F-4D97-AF65-F5344CB8AC3E}">
        <p14:creationId xmlns:p14="http://schemas.microsoft.com/office/powerpoint/2010/main" val="984867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77818" y="2967335"/>
            <a:ext cx="4788363" cy="923330"/>
          </a:xfrm>
          <a:prstGeom prst="rect">
            <a:avLst/>
          </a:prstGeom>
          <a:noFill/>
        </p:spPr>
        <p:txBody>
          <a:bodyPr wrap="none" lIns="91440" tIns="45720" rIns="91440" bIns="45720">
            <a:prstTxWarp prst="textArchDown">
              <a:avLst/>
            </a:prstTxWarp>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reflection blurRad="6350" stA="60000" endA="900" endPos="58000" dir="5400000" sy="-100000" algn="bl" rotWithShape="0"/>
                </a:effectLst>
              </a:rPr>
              <a:t>Questions ?</a:t>
            </a:r>
            <a:endParaRPr lang="en-US" sz="5400" b="1" cap="none" spc="0" dirty="0">
              <a:ln w="6600">
                <a:solidFill>
                  <a:schemeClr val="accent2"/>
                </a:solidFill>
                <a:prstDash val="solid"/>
              </a:ln>
              <a:solidFill>
                <a:srgbClr val="FFFFFF"/>
              </a:solidFill>
              <a:effectLst>
                <a:outerShdw dist="38100" dir="2700000" algn="tl" rotWithShape="0">
                  <a:schemeClr val="accent2"/>
                </a:outerShdw>
                <a:reflection blurRad="6350" stA="60000" endA="900" endPos="58000" dir="5400000" sy="-100000" algn="bl" rotWithShape="0"/>
              </a:effectLst>
            </a:endParaRPr>
          </a:p>
        </p:txBody>
      </p:sp>
      <p:sp>
        <p:nvSpPr>
          <p:cNvPr id="3" name="Slide Number Placeholder 2">
            <a:extLst>
              <a:ext uri="{FF2B5EF4-FFF2-40B4-BE49-F238E27FC236}">
                <a16:creationId xmlns:a16="http://schemas.microsoft.com/office/drawing/2014/main" id="{6C80453B-9412-4FBC-A77C-A4AC8E96DD3C}"/>
              </a:ext>
            </a:extLst>
          </p:cNvPr>
          <p:cNvSpPr>
            <a:spLocks noGrp="1"/>
          </p:cNvSpPr>
          <p:nvPr>
            <p:ph type="sldNum" sz="quarter" idx="11"/>
          </p:nvPr>
        </p:nvSpPr>
        <p:spPr/>
        <p:txBody>
          <a:bodyPr/>
          <a:lstStyle/>
          <a:p>
            <a:pPr>
              <a:defRPr/>
            </a:pPr>
            <a:fld id="{2EC956CD-F48E-4D4D-8110-957034E2A8AE}" type="slidenum">
              <a:rPr lang="en-US" smtClean="0"/>
              <a:pPr>
                <a:defRPr/>
              </a:pPr>
              <a:t>37</a:t>
            </a:fld>
            <a:endParaRPr lang="en-US"/>
          </a:p>
        </p:txBody>
      </p:sp>
    </p:spTree>
    <p:extLst>
      <p:ext uri="{BB962C8B-B14F-4D97-AF65-F5344CB8AC3E}">
        <p14:creationId xmlns:p14="http://schemas.microsoft.com/office/powerpoint/2010/main" val="652512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References</a:t>
            </a:r>
          </a:p>
        </p:txBody>
      </p:sp>
      <p:sp>
        <p:nvSpPr>
          <p:cNvPr id="8" name="Content Placeholder 7"/>
          <p:cNvSpPr>
            <a:spLocks noGrp="1"/>
          </p:cNvSpPr>
          <p:nvPr>
            <p:ph idx="1"/>
          </p:nvPr>
        </p:nvSpPr>
        <p:spPr>
          <a:xfrm>
            <a:off x="245269" y="1413925"/>
            <a:ext cx="8578850" cy="2792733"/>
          </a:xfrm>
        </p:spPr>
        <p:txBody>
          <a:bodyPr/>
          <a:lstStyle/>
          <a:p>
            <a:r>
              <a:rPr lang="en-US" sz="2200" dirty="0"/>
              <a:t>NASA-STD-8719.14C, </a:t>
            </a:r>
            <a:r>
              <a:rPr lang="en-US" sz="2200" i="1" dirty="0"/>
              <a:t>Process for Limiting Orbital Debris</a:t>
            </a:r>
          </a:p>
          <a:p>
            <a:r>
              <a:rPr lang="en-US" sz="2200" dirty="0"/>
              <a:t>NPR 8715.6B, </a:t>
            </a:r>
            <a:r>
              <a:rPr lang="en-US" sz="2200" i="1" dirty="0"/>
              <a:t>NASA Procedural Requirements for Limiting Orbital Debris and Evaluating the Meteoroid and Orbital Debris Environments</a:t>
            </a:r>
          </a:p>
          <a:p>
            <a:r>
              <a:rPr lang="en-US" sz="2200" i="1" dirty="0"/>
              <a:t>U.S. Government Orbital Debris Mitigation Standard Practices, November 2019 Update.</a:t>
            </a:r>
          </a:p>
          <a:p>
            <a:r>
              <a:rPr lang="en-US" sz="2200" i="1" dirty="0"/>
              <a:t>NASA/TM-2020-5006131, Assessment of Spacecraft Passivation Techniques </a:t>
            </a:r>
            <a:r>
              <a:rPr lang="en-US" sz="2200" dirty="0"/>
              <a:t>(EAR protected)</a:t>
            </a:r>
          </a:p>
          <a:p>
            <a:r>
              <a:rPr lang="en-US" sz="2200" dirty="0"/>
              <a:t>NPR 7120.5F, </a:t>
            </a:r>
            <a:r>
              <a:rPr lang="en-US" sz="2200" i="1" dirty="0"/>
              <a:t>NASA Space Flight Program and Project Management Requirements (with Change 1)</a:t>
            </a:r>
          </a:p>
          <a:p>
            <a:r>
              <a:rPr lang="en-US" sz="2200" i="1" dirty="0"/>
              <a:t>NASA/TM-2020-5006131, Assessment of Spacecraft Passivation Techniques </a:t>
            </a:r>
            <a:r>
              <a:rPr lang="en-US" sz="2200" dirty="0"/>
              <a:t>(EAR protected)</a:t>
            </a:r>
          </a:p>
          <a:p>
            <a:r>
              <a:rPr lang="en-US" sz="2200" dirty="0"/>
              <a:t>National Orbital Debris Implementation Plan, July 2022.</a:t>
            </a:r>
          </a:p>
          <a:p>
            <a:endParaRPr lang="en-US" sz="2400" i="1" dirty="0"/>
          </a:p>
          <a:p>
            <a:endParaRPr lang="en-US" dirty="0"/>
          </a:p>
        </p:txBody>
      </p:sp>
      <p:sp>
        <p:nvSpPr>
          <p:cNvPr id="2" name="Slide Number Placeholder 1">
            <a:extLst>
              <a:ext uri="{FF2B5EF4-FFF2-40B4-BE49-F238E27FC236}">
                <a16:creationId xmlns:a16="http://schemas.microsoft.com/office/drawing/2014/main" id="{39142422-58AF-48B3-8849-50B442FF0ECE}"/>
              </a:ext>
            </a:extLst>
          </p:cNvPr>
          <p:cNvSpPr>
            <a:spLocks noGrp="1"/>
          </p:cNvSpPr>
          <p:nvPr>
            <p:ph type="sldNum" sz="quarter" idx="11"/>
          </p:nvPr>
        </p:nvSpPr>
        <p:spPr/>
        <p:txBody>
          <a:bodyPr/>
          <a:lstStyle/>
          <a:p>
            <a:pPr>
              <a:defRPr/>
            </a:pPr>
            <a:fld id="{8671A67E-FBE4-4EE7-828C-3E1E89AD3382}" type="slidenum">
              <a:rPr lang="en-US" smtClean="0"/>
              <a:pPr>
                <a:defRPr/>
              </a:pPr>
              <a:t>38</a:t>
            </a:fld>
            <a:endParaRPr lang="en-US"/>
          </a:p>
        </p:txBody>
      </p:sp>
    </p:spTree>
    <p:extLst>
      <p:ext uri="{BB962C8B-B14F-4D97-AF65-F5344CB8AC3E}">
        <p14:creationId xmlns:p14="http://schemas.microsoft.com/office/powerpoint/2010/main" val="256236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Picture 4" descr="Macintosh HD:Users:kagammage:Documents:Customer work:JOBS ON REVIEW:B1999-simms:Diversity_templates:PowerPoint:Meatball_CMYK_1inch.gif"/>
          <p:cNvPicPr>
            <a:picLocks noChangeAspect="1" noChangeArrowheads="1"/>
          </p:cNvPicPr>
          <p:nvPr/>
        </p:nvPicPr>
        <p:blipFill>
          <a:blip r:embed="rId3"/>
          <a:srcRect/>
          <a:stretch>
            <a:fillRect/>
          </a:stretch>
        </p:blipFill>
        <p:spPr bwMode="auto">
          <a:xfrm>
            <a:off x="3814763" y="2640013"/>
            <a:ext cx="1731962" cy="1411287"/>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6" name="Slide Number Placeholder 5">
            <a:extLst>
              <a:ext uri="{FF2B5EF4-FFF2-40B4-BE49-F238E27FC236}">
                <a16:creationId xmlns:a16="http://schemas.microsoft.com/office/drawing/2014/main" id="{C5C0C87C-E8F0-4633-9C69-2B3641B148A6}"/>
              </a:ext>
            </a:extLst>
          </p:cNvPr>
          <p:cNvSpPr>
            <a:spLocks noGrp="1"/>
          </p:cNvSpPr>
          <p:nvPr>
            <p:ph type="sldNum" sz="quarter" idx="11"/>
          </p:nvPr>
        </p:nvSpPr>
        <p:spPr/>
        <p:txBody>
          <a:bodyPr/>
          <a:lstStyle/>
          <a:p>
            <a:pPr>
              <a:defRPr/>
            </a:pPr>
            <a:fld id="{2EC956CD-F48E-4D4D-8110-957034E2A8AE}"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06EBEE-249C-4B00-91FA-4378C4C97AAB}"/>
              </a:ext>
            </a:extLst>
          </p:cNvPr>
          <p:cNvSpPr txBox="1">
            <a:spLocks/>
          </p:cNvSpPr>
          <p:nvPr/>
        </p:nvSpPr>
        <p:spPr bwMode="auto">
          <a:xfrm>
            <a:off x="273844" y="415916"/>
            <a:ext cx="6815445" cy="760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800" b="1">
                <a:solidFill>
                  <a:srgbClr val="84C134"/>
                </a:solidFill>
                <a:latin typeface="+mj-lt"/>
                <a:ea typeface="+mj-ea"/>
                <a:cs typeface="+mj-cs"/>
              </a:defRPr>
            </a:lvl1pPr>
            <a:lvl2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2800" b="1">
                <a:solidFill>
                  <a:srgbClr val="84C134"/>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a:lstStyle>
          <a:p>
            <a:r>
              <a:rPr lang="en-US" kern="0" dirty="0"/>
              <a:t>What is Orbital Debris?</a:t>
            </a:r>
          </a:p>
        </p:txBody>
      </p:sp>
      <p:sp>
        <p:nvSpPr>
          <p:cNvPr id="7" name="Content Placeholder 2">
            <a:extLst>
              <a:ext uri="{FF2B5EF4-FFF2-40B4-BE49-F238E27FC236}">
                <a16:creationId xmlns:a16="http://schemas.microsoft.com/office/drawing/2014/main" id="{AC46A8F3-4A46-4D71-B68C-060C246B7936}"/>
              </a:ext>
            </a:extLst>
          </p:cNvPr>
          <p:cNvSpPr txBox="1">
            <a:spLocks/>
          </p:cNvSpPr>
          <p:nvPr/>
        </p:nvSpPr>
        <p:spPr bwMode="auto">
          <a:xfrm>
            <a:off x="245269" y="1403873"/>
            <a:ext cx="8578850" cy="4600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rgbClr val="84C134"/>
              </a:buClr>
              <a:buChar char="•"/>
              <a:defRPr sz="2600">
                <a:solidFill>
                  <a:schemeClr val="tx1"/>
                </a:solidFill>
                <a:latin typeface="+mn-lt"/>
                <a:ea typeface="+mn-ea"/>
                <a:cs typeface="+mn-cs"/>
              </a:defRPr>
            </a:lvl1pPr>
            <a:lvl2pPr marL="398463" indent="-228600" algn="l" rtl="0" eaLnBrk="0" fontAlgn="base" hangingPunct="0">
              <a:spcBef>
                <a:spcPct val="20000"/>
              </a:spcBef>
              <a:spcAft>
                <a:spcPct val="0"/>
              </a:spcAft>
              <a:buClr>
                <a:srgbClr val="84C134"/>
              </a:buClr>
              <a:buChar char="–"/>
              <a:defRPr sz="2200">
                <a:solidFill>
                  <a:schemeClr val="tx1"/>
                </a:solidFill>
                <a:latin typeface="+mn-lt"/>
                <a:ea typeface="+mn-ea"/>
              </a:defRPr>
            </a:lvl2pPr>
            <a:lvl3pPr marL="511175" indent="-169863" algn="l" rtl="0" eaLnBrk="0" fontAlgn="base" hangingPunct="0">
              <a:spcBef>
                <a:spcPct val="20000"/>
              </a:spcBef>
              <a:spcAft>
                <a:spcPct val="0"/>
              </a:spcAft>
              <a:buClr>
                <a:srgbClr val="84C134"/>
              </a:buClr>
              <a:buChar char="•"/>
              <a:defRPr>
                <a:solidFill>
                  <a:schemeClr val="tx1"/>
                </a:solidFill>
                <a:latin typeface="+mn-lt"/>
                <a:ea typeface="+mn-ea"/>
              </a:defRPr>
            </a:lvl3pPr>
            <a:lvl4pPr marL="682625" indent="-227013" algn="l" rtl="0" eaLnBrk="0" fontAlgn="base" hangingPunct="0">
              <a:spcBef>
                <a:spcPct val="20000"/>
              </a:spcBef>
              <a:spcAft>
                <a:spcPct val="0"/>
              </a:spcAft>
              <a:buClr>
                <a:srgbClr val="84C134"/>
              </a:buClr>
              <a:buChar char="–"/>
              <a:defRPr>
                <a:solidFill>
                  <a:schemeClr val="tx1"/>
                </a:solidFill>
                <a:latin typeface="+mn-lt"/>
                <a:ea typeface="+mn-ea"/>
              </a:defRPr>
            </a:lvl4pPr>
            <a:lvl5pPr marL="795338" indent="-169863" algn="l" rtl="0" eaLnBrk="0" fontAlgn="base" hangingPunct="0">
              <a:spcBef>
                <a:spcPct val="20000"/>
              </a:spcBef>
              <a:spcAft>
                <a:spcPct val="0"/>
              </a:spcAft>
              <a:buClr>
                <a:srgbClr val="84C134"/>
              </a:buClr>
              <a:buChar char="»"/>
              <a:defRPr>
                <a:solidFill>
                  <a:schemeClr val="tx1"/>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sz="2200" kern="0" dirty="0"/>
              <a:t>Orbital debris (a.k.a. space debris, space junk) is defined as: “Artificial objects, including derelict spacecraft and spent launch vehicle orbital stages, left in orbit which no longer serve a useful purpose.” (NASA-STD-8719.17C).</a:t>
            </a:r>
          </a:p>
          <a:p>
            <a:r>
              <a:rPr lang="fr-FR" sz="2200" kern="0" dirty="0"/>
              <a:t>Space Debris = Orbital Debris + </a:t>
            </a:r>
            <a:r>
              <a:rPr lang="fr-FR" sz="2200" kern="0" dirty="0" err="1"/>
              <a:t>Meteoroids</a:t>
            </a:r>
            <a:endParaRPr lang="en-US" sz="2200" kern="0" dirty="0"/>
          </a:p>
          <a:p>
            <a:r>
              <a:rPr lang="en-US" sz="2200" dirty="0"/>
              <a:t>Orbital Debris is entirely human-made</a:t>
            </a:r>
          </a:p>
          <a:p>
            <a:pPr lvl="1"/>
            <a:r>
              <a:rPr lang="en-US" sz="2000" dirty="0"/>
              <a:t>Orbiting the Earth; in LEO that’s about 7.5 km/s; impact velocity of up to 15 km/s</a:t>
            </a:r>
          </a:p>
          <a:p>
            <a:pPr lvl="1"/>
            <a:r>
              <a:rPr lang="en-US" sz="2000" dirty="0"/>
              <a:t>Can impact anything that crosses its altitude at the same time: not inclination dependent</a:t>
            </a:r>
          </a:p>
          <a:p>
            <a:pPr lvl="1"/>
            <a:r>
              <a:rPr lang="en-US" sz="2000" dirty="0"/>
              <a:t>Mostly aluminum, some plastics (MLI), some stainless steel, fewer titanium and others</a:t>
            </a:r>
          </a:p>
          <a:p>
            <a:pPr lvl="1"/>
            <a:r>
              <a:rPr lang="en-US" sz="2000" dirty="0"/>
              <a:t>Tracking about 30,000 objects &gt;10 cm; only about 7000 of those are operational spacecraft </a:t>
            </a:r>
          </a:p>
          <a:p>
            <a:endParaRPr lang="en-US" kern="0" dirty="0"/>
          </a:p>
        </p:txBody>
      </p:sp>
      <p:pic>
        <p:nvPicPr>
          <p:cNvPr id="9" name="Picture 2" descr="Inactive satellites and pieces of satellites in orbit, with the Sun in the background and the Earth below. The relative size and proximity of the fragments have been exagerated to make a point regarding future risk.">
            <a:extLst>
              <a:ext uri="{FF2B5EF4-FFF2-40B4-BE49-F238E27FC236}">
                <a16:creationId xmlns:a16="http://schemas.microsoft.com/office/drawing/2014/main" id="{1A0D084A-9B1A-40CE-97F6-86AB72D8B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698" y="256719"/>
            <a:ext cx="2539253" cy="11936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AACB93-92F3-406A-8099-FF6DE2A27CD2}"/>
              </a:ext>
            </a:extLst>
          </p:cNvPr>
          <p:cNvSpPr txBox="1"/>
          <p:nvPr/>
        </p:nvSpPr>
        <p:spPr>
          <a:xfrm>
            <a:off x="7673951" y="503981"/>
            <a:ext cx="1333948" cy="784830"/>
          </a:xfrm>
          <a:prstGeom prst="rect">
            <a:avLst/>
          </a:prstGeom>
          <a:noFill/>
        </p:spPr>
        <p:txBody>
          <a:bodyPr wrap="square">
            <a:spAutoFit/>
          </a:bodyPr>
          <a:lstStyle/>
          <a:p>
            <a:r>
              <a:rPr lang="en-US" sz="750" dirty="0"/>
              <a:t>Image: https://sma.nasa.gov/news/articles/newsitem/2017/04/24/updates-to-nasa-procedural-requirements-for-limiting-orbital-debris</a:t>
            </a:r>
          </a:p>
        </p:txBody>
      </p:sp>
      <p:sp>
        <p:nvSpPr>
          <p:cNvPr id="2" name="Slide Number Placeholder 1">
            <a:extLst>
              <a:ext uri="{FF2B5EF4-FFF2-40B4-BE49-F238E27FC236}">
                <a16:creationId xmlns:a16="http://schemas.microsoft.com/office/drawing/2014/main" id="{5DE8A2AD-C070-4253-A635-9673A3A6F339}"/>
              </a:ext>
            </a:extLst>
          </p:cNvPr>
          <p:cNvSpPr>
            <a:spLocks noGrp="1"/>
          </p:cNvSpPr>
          <p:nvPr>
            <p:ph type="sldNum" sz="quarter" idx="11"/>
          </p:nvPr>
        </p:nvSpPr>
        <p:spPr/>
        <p:txBody>
          <a:bodyPr/>
          <a:lstStyle/>
          <a:p>
            <a:pPr>
              <a:defRPr/>
            </a:pPr>
            <a:fld id="{8671A67E-FBE4-4EE7-828C-3E1E89AD3382}" type="slidenum">
              <a:rPr lang="en-US" smtClean="0"/>
              <a:pPr>
                <a:defRPr/>
              </a:pPr>
              <a:t>4</a:t>
            </a:fld>
            <a:endParaRPr lang="en-US"/>
          </a:p>
        </p:txBody>
      </p:sp>
    </p:spTree>
    <p:extLst>
      <p:ext uri="{BB962C8B-B14F-4D97-AF65-F5344CB8AC3E}">
        <p14:creationId xmlns:p14="http://schemas.microsoft.com/office/powerpoint/2010/main" val="158475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306A-A4D1-4FA4-ADDE-A45910128FA1}"/>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CA8B9A5D-1CA4-497F-ACBF-FBD40B10178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8284764-CBD1-4F32-A7BE-7E6FAC537206}"/>
              </a:ext>
            </a:extLst>
          </p:cNvPr>
          <p:cNvSpPr>
            <a:spLocks noGrp="1"/>
          </p:cNvSpPr>
          <p:nvPr>
            <p:ph type="sldNum" sz="quarter" idx="10"/>
          </p:nvPr>
        </p:nvSpPr>
        <p:spPr/>
        <p:txBody>
          <a:bodyPr/>
          <a:lstStyle/>
          <a:p>
            <a:pPr>
              <a:defRPr/>
            </a:pPr>
            <a:fld id="{0FECFBB2-BBED-4D9C-90E9-47EFAACA1B36}" type="slidenum">
              <a:rPr lang="en-US" smtClean="0"/>
              <a:pPr>
                <a:defRPr/>
              </a:pPr>
              <a:t>40</a:t>
            </a:fld>
            <a:endParaRPr lang="en-US"/>
          </a:p>
        </p:txBody>
      </p:sp>
    </p:spTree>
    <p:extLst>
      <p:ext uri="{BB962C8B-B14F-4D97-AF65-F5344CB8AC3E}">
        <p14:creationId xmlns:p14="http://schemas.microsoft.com/office/powerpoint/2010/main" val="717160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7A47-15AC-4CA4-ADF9-18253CBC596D}"/>
              </a:ext>
            </a:extLst>
          </p:cNvPr>
          <p:cNvSpPr>
            <a:spLocks noGrp="1"/>
          </p:cNvSpPr>
          <p:nvPr>
            <p:ph type="title"/>
          </p:nvPr>
        </p:nvSpPr>
        <p:spPr>
          <a:xfrm>
            <a:off x="193964" y="278271"/>
            <a:ext cx="7598569" cy="1092200"/>
          </a:xfrm>
        </p:spPr>
        <p:txBody>
          <a:bodyPr/>
          <a:lstStyle/>
          <a:p>
            <a:r>
              <a:rPr lang="en-US" dirty="0"/>
              <a:t>International Orbital Debris Mitigation Efforts</a:t>
            </a:r>
          </a:p>
        </p:txBody>
      </p:sp>
      <p:sp>
        <p:nvSpPr>
          <p:cNvPr id="6" name="TextBox 5">
            <a:extLst>
              <a:ext uri="{FF2B5EF4-FFF2-40B4-BE49-F238E27FC236}">
                <a16:creationId xmlns:a16="http://schemas.microsoft.com/office/drawing/2014/main" id="{766D6C8E-753D-4EB6-9BB3-328399F7FBA3}"/>
              </a:ext>
            </a:extLst>
          </p:cNvPr>
          <p:cNvSpPr txBox="1"/>
          <p:nvPr/>
        </p:nvSpPr>
        <p:spPr>
          <a:xfrm>
            <a:off x="634914" y="1309474"/>
            <a:ext cx="1756710" cy="369332"/>
          </a:xfrm>
          <a:prstGeom prst="rect">
            <a:avLst/>
          </a:prstGeom>
          <a:noFill/>
        </p:spPr>
        <p:txBody>
          <a:bodyPr wrap="square" rtlCol="0">
            <a:spAutoFit/>
          </a:bodyPr>
          <a:lstStyle/>
          <a:p>
            <a:r>
              <a:rPr lang="en-US" sz="1800" dirty="0">
                <a:solidFill>
                  <a:srgbClr val="C00000"/>
                </a:solidFill>
              </a:rPr>
              <a:t>(International)</a:t>
            </a:r>
          </a:p>
        </p:txBody>
      </p:sp>
      <p:sp>
        <p:nvSpPr>
          <p:cNvPr id="5" name="TextBox 4">
            <a:extLst>
              <a:ext uri="{FF2B5EF4-FFF2-40B4-BE49-F238E27FC236}">
                <a16:creationId xmlns:a16="http://schemas.microsoft.com/office/drawing/2014/main" id="{B137AB1C-0834-4FCB-946E-99101A12B934}"/>
              </a:ext>
            </a:extLst>
          </p:cNvPr>
          <p:cNvSpPr txBox="1"/>
          <p:nvPr/>
        </p:nvSpPr>
        <p:spPr>
          <a:xfrm>
            <a:off x="318721" y="1987141"/>
            <a:ext cx="2683574" cy="1477328"/>
          </a:xfrm>
          <a:prstGeom prst="rect">
            <a:avLst/>
          </a:prstGeom>
          <a:noFill/>
          <a:ln>
            <a:solidFill>
              <a:schemeClr val="accent1">
                <a:lumMod val="75000"/>
              </a:schemeClr>
            </a:solidFill>
          </a:ln>
        </p:spPr>
        <p:txBody>
          <a:bodyPr wrap="square" rtlCol="0">
            <a:spAutoFit/>
          </a:bodyPr>
          <a:lstStyle/>
          <a:p>
            <a:r>
              <a:rPr lang="en-US" sz="1800" dirty="0"/>
              <a:t>Inter-Agency Space Debris Coordination Committee (</a:t>
            </a:r>
            <a:r>
              <a:rPr lang="en-US" sz="1800" dirty="0">
                <a:hlinkClick r:id="rId3"/>
              </a:rPr>
              <a:t>IADC Space Debris Mitigation Guidelines (nasa.gov)</a:t>
            </a:r>
            <a:r>
              <a:rPr lang="en-US" sz="1800" dirty="0"/>
              <a:t> )</a:t>
            </a:r>
          </a:p>
        </p:txBody>
      </p:sp>
      <p:sp>
        <p:nvSpPr>
          <p:cNvPr id="23" name="TextBox 22">
            <a:extLst>
              <a:ext uri="{FF2B5EF4-FFF2-40B4-BE49-F238E27FC236}">
                <a16:creationId xmlns:a16="http://schemas.microsoft.com/office/drawing/2014/main" id="{0FAFE311-984E-45C4-AF70-DFEFBC86DEF7}"/>
              </a:ext>
            </a:extLst>
          </p:cNvPr>
          <p:cNvSpPr txBox="1"/>
          <p:nvPr/>
        </p:nvSpPr>
        <p:spPr>
          <a:xfrm>
            <a:off x="345871" y="4783850"/>
            <a:ext cx="1895289" cy="923330"/>
          </a:xfrm>
          <a:prstGeom prst="rect">
            <a:avLst/>
          </a:prstGeom>
          <a:solidFill>
            <a:schemeClr val="accent1">
              <a:lumMod val="40000"/>
              <a:lumOff val="60000"/>
            </a:schemeClr>
          </a:solidFill>
        </p:spPr>
        <p:txBody>
          <a:bodyPr wrap="square" rtlCol="0">
            <a:spAutoFit/>
          </a:bodyPr>
          <a:lstStyle/>
          <a:p>
            <a:r>
              <a:rPr lang="en-US" sz="1800" dirty="0">
                <a:solidFill>
                  <a:srgbClr val="002060"/>
                </a:solidFill>
              </a:rPr>
              <a:t>Space agencies from 13 countries</a:t>
            </a:r>
          </a:p>
        </p:txBody>
      </p:sp>
      <p:sp>
        <p:nvSpPr>
          <p:cNvPr id="32" name="TextBox 31">
            <a:extLst>
              <a:ext uri="{FF2B5EF4-FFF2-40B4-BE49-F238E27FC236}">
                <a16:creationId xmlns:a16="http://schemas.microsoft.com/office/drawing/2014/main" id="{929C4017-4B5E-4EC7-9A87-63956992464C}"/>
              </a:ext>
            </a:extLst>
          </p:cNvPr>
          <p:cNvSpPr txBox="1"/>
          <p:nvPr/>
        </p:nvSpPr>
        <p:spPr>
          <a:xfrm>
            <a:off x="5419575" y="1262079"/>
            <a:ext cx="1572491" cy="369332"/>
          </a:xfrm>
          <a:prstGeom prst="rect">
            <a:avLst/>
          </a:prstGeom>
          <a:noFill/>
        </p:spPr>
        <p:txBody>
          <a:bodyPr wrap="square" rtlCol="0">
            <a:spAutoFit/>
          </a:bodyPr>
          <a:lstStyle/>
          <a:p>
            <a:r>
              <a:rPr lang="en-US" sz="1800" dirty="0">
                <a:solidFill>
                  <a:srgbClr val="C00000"/>
                </a:solidFill>
              </a:rPr>
              <a:t>(National)</a:t>
            </a:r>
          </a:p>
        </p:txBody>
      </p:sp>
      <p:sp>
        <p:nvSpPr>
          <p:cNvPr id="4" name="TextBox 3">
            <a:extLst>
              <a:ext uri="{FF2B5EF4-FFF2-40B4-BE49-F238E27FC236}">
                <a16:creationId xmlns:a16="http://schemas.microsoft.com/office/drawing/2014/main" id="{9CEEB6AF-DFCF-4872-88EB-01510B5FC82D}"/>
              </a:ext>
            </a:extLst>
          </p:cNvPr>
          <p:cNvSpPr txBox="1"/>
          <p:nvPr/>
        </p:nvSpPr>
        <p:spPr>
          <a:xfrm>
            <a:off x="3690274" y="2100448"/>
            <a:ext cx="4980547" cy="1754326"/>
          </a:xfrm>
          <a:prstGeom prst="rect">
            <a:avLst/>
          </a:prstGeom>
          <a:solidFill>
            <a:schemeClr val="accent6">
              <a:lumMod val="20000"/>
              <a:lumOff val="80000"/>
            </a:schemeClr>
          </a:solidFill>
          <a:ln>
            <a:solidFill>
              <a:schemeClr val="accent1"/>
            </a:solidFill>
          </a:ln>
        </p:spPr>
        <p:txBody>
          <a:bodyPr wrap="square" rtlCol="0">
            <a:spAutoFit/>
          </a:bodyPr>
          <a:lstStyle/>
          <a:p>
            <a:r>
              <a:rPr lang="en-US" sz="1800" dirty="0">
                <a:solidFill>
                  <a:srgbClr val="002060"/>
                </a:solidFill>
              </a:rPr>
              <a:t>United States Government – 2019 US Government Orbital Debris Mitigation Standard Practices </a:t>
            </a:r>
            <a:r>
              <a:rPr lang="en-US" sz="1800" dirty="0">
                <a:solidFill>
                  <a:srgbClr val="7030A0"/>
                </a:solidFill>
              </a:rPr>
              <a:t>(</a:t>
            </a:r>
            <a:r>
              <a:rPr lang="en-US" sz="1800" dirty="0">
                <a:solidFill>
                  <a:srgbClr val="7030A0"/>
                </a:solidFill>
                <a:hlinkClick r:id="rId4">
                  <a:extLst>
                    <a:ext uri="{A12FA001-AC4F-418D-AE19-62706E023703}">
                      <ahyp:hlinkClr xmlns:ahyp="http://schemas.microsoft.com/office/drawing/2018/hyperlinkcolor" val="tx"/>
                    </a:ext>
                  </a:extLst>
                </a:hlinkClick>
              </a:rPr>
              <a:t>https://orbitaldebris.jsc.nasa.gov/library/usg_orbital_debris_mitigation_standard_practices_november_2019.pdf</a:t>
            </a:r>
            <a:r>
              <a:rPr lang="en-US" sz="1800" dirty="0">
                <a:solidFill>
                  <a:srgbClr val="7030A0"/>
                </a:solidFill>
              </a:rPr>
              <a:t> )</a:t>
            </a:r>
          </a:p>
        </p:txBody>
      </p:sp>
      <p:sp>
        <p:nvSpPr>
          <p:cNvPr id="22" name="TextBox 21">
            <a:extLst>
              <a:ext uri="{FF2B5EF4-FFF2-40B4-BE49-F238E27FC236}">
                <a16:creationId xmlns:a16="http://schemas.microsoft.com/office/drawing/2014/main" id="{DF22BDEC-7FE1-4492-9A98-CC614EB65B9A}"/>
              </a:ext>
            </a:extLst>
          </p:cNvPr>
          <p:cNvSpPr txBox="1"/>
          <p:nvPr/>
        </p:nvSpPr>
        <p:spPr>
          <a:xfrm>
            <a:off x="2302080" y="3777830"/>
            <a:ext cx="1720682" cy="338554"/>
          </a:xfrm>
          <a:prstGeom prst="rect">
            <a:avLst/>
          </a:prstGeom>
          <a:noFill/>
        </p:spPr>
        <p:txBody>
          <a:bodyPr wrap="square" rtlCol="0">
            <a:spAutoFit/>
          </a:bodyPr>
          <a:lstStyle/>
          <a:p>
            <a:r>
              <a:rPr lang="en-US" sz="1600" dirty="0">
                <a:solidFill>
                  <a:srgbClr val="002060"/>
                </a:solidFill>
              </a:rPr>
              <a:t>Requirements</a:t>
            </a:r>
          </a:p>
        </p:txBody>
      </p:sp>
      <p:sp>
        <p:nvSpPr>
          <p:cNvPr id="8" name="TextBox 7">
            <a:extLst>
              <a:ext uri="{FF2B5EF4-FFF2-40B4-BE49-F238E27FC236}">
                <a16:creationId xmlns:a16="http://schemas.microsoft.com/office/drawing/2014/main" id="{232F078C-B887-423A-9A80-3EE1E33AE74C}"/>
              </a:ext>
            </a:extLst>
          </p:cNvPr>
          <p:cNvSpPr txBox="1"/>
          <p:nvPr/>
        </p:nvSpPr>
        <p:spPr>
          <a:xfrm>
            <a:off x="2879657" y="4684559"/>
            <a:ext cx="822255" cy="369332"/>
          </a:xfrm>
          <a:prstGeom prst="rect">
            <a:avLst/>
          </a:prstGeom>
          <a:solidFill>
            <a:schemeClr val="accent4">
              <a:lumMod val="60000"/>
              <a:lumOff val="40000"/>
            </a:schemeClr>
          </a:solidFill>
        </p:spPr>
        <p:txBody>
          <a:bodyPr wrap="square" rtlCol="0">
            <a:spAutoFit/>
          </a:bodyPr>
          <a:lstStyle/>
          <a:p>
            <a:r>
              <a:rPr lang="en-US" sz="1800" dirty="0">
                <a:solidFill>
                  <a:srgbClr val="002060"/>
                </a:solidFill>
              </a:rPr>
              <a:t>NASA</a:t>
            </a:r>
          </a:p>
        </p:txBody>
      </p:sp>
      <p:sp>
        <p:nvSpPr>
          <p:cNvPr id="9" name="Arrow: Down 8">
            <a:extLst>
              <a:ext uri="{FF2B5EF4-FFF2-40B4-BE49-F238E27FC236}">
                <a16:creationId xmlns:a16="http://schemas.microsoft.com/office/drawing/2014/main" id="{D9A4C9A9-B5D4-41F9-8323-80AAA7CB052B}"/>
              </a:ext>
              <a:ext uri="{C183D7F6-B498-43B3-948B-1728B52AA6E4}">
                <adec:decorative xmlns:adec="http://schemas.microsoft.com/office/drawing/2017/decorative" val="1"/>
              </a:ext>
            </a:extLst>
          </p:cNvPr>
          <p:cNvSpPr/>
          <p:nvPr/>
        </p:nvSpPr>
        <p:spPr>
          <a:xfrm rot="2366320">
            <a:off x="3564144" y="3860967"/>
            <a:ext cx="204757" cy="791079"/>
          </a:xfrm>
          <a:prstGeom prst="downArrow">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C675B7D4-4049-4D1C-A7B4-48B16C77BA2F}"/>
              </a:ext>
            </a:extLst>
          </p:cNvPr>
          <p:cNvSpPr txBox="1"/>
          <p:nvPr/>
        </p:nvSpPr>
        <p:spPr>
          <a:xfrm>
            <a:off x="3849233" y="4684559"/>
            <a:ext cx="1081952" cy="461665"/>
          </a:xfrm>
          <a:prstGeom prst="rect">
            <a:avLst/>
          </a:prstGeom>
          <a:solidFill>
            <a:schemeClr val="accent4">
              <a:lumMod val="60000"/>
              <a:lumOff val="40000"/>
            </a:schemeClr>
          </a:solidFill>
        </p:spPr>
        <p:txBody>
          <a:bodyPr wrap="square" rtlCol="0">
            <a:spAutoFit/>
          </a:bodyPr>
          <a:lstStyle/>
          <a:p>
            <a:r>
              <a:rPr lang="en-US" sz="1200" dirty="0">
                <a:solidFill>
                  <a:srgbClr val="002060"/>
                </a:solidFill>
              </a:rPr>
              <a:t>Department Of Defense</a:t>
            </a:r>
          </a:p>
        </p:txBody>
      </p:sp>
      <p:sp>
        <p:nvSpPr>
          <p:cNvPr id="13" name="Arrow: Down 12">
            <a:extLst>
              <a:ext uri="{FF2B5EF4-FFF2-40B4-BE49-F238E27FC236}">
                <a16:creationId xmlns:a16="http://schemas.microsoft.com/office/drawing/2014/main" id="{99CA4D8A-B7DB-4664-85D3-4812A4A8B673}"/>
              </a:ext>
              <a:ext uri="{C183D7F6-B498-43B3-948B-1728B52AA6E4}">
                <adec:decorative xmlns:adec="http://schemas.microsoft.com/office/drawing/2017/decorative" val="1"/>
              </a:ext>
            </a:extLst>
          </p:cNvPr>
          <p:cNvSpPr/>
          <p:nvPr/>
        </p:nvSpPr>
        <p:spPr>
          <a:xfrm>
            <a:off x="4327364" y="3986284"/>
            <a:ext cx="193036" cy="622720"/>
          </a:xfrm>
          <a:prstGeom prst="downArrow">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26116DB6-9632-448A-B661-FAC412909905}"/>
              </a:ext>
            </a:extLst>
          </p:cNvPr>
          <p:cNvSpPr txBox="1"/>
          <p:nvPr/>
        </p:nvSpPr>
        <p:spPr>
          <a:xfrm>
            <a:off x="6387259" y="4684559"/>
            <a:ext cx="1209907" cy="1015663"/>
          </a:xfrm>
          <a:prstGeom prst="rect">
            <a:avLst/>
          </a:prstGeom>
          <a:solidFill>
            <a:schemeClr val="accent4">
              <a:lumMod val="60000"/>
              <a:lumOff val="40000"/>
            </a:schemeClr>
          </a:solidFill>
        </p:spPr>
        <p:txBody>
          <a:bodyPr wrap="square" rtlCol="0">
            <a:spAutoFit/>
          </a:bodyPr>
          <a:lstStyle/>
          <a:p>
            <a:r>
              <a:rPr lang="en-US" sz="1200" dirty="0">
                <a:solidFill>
                  <a:srgbClr val="002060"/>
                </a:solidFill>
              </a:rPr>
              <a:t>Federal Aviation Administration (FAA): launch vehicles</a:t>
            </a:r>
          </a:p>
        </p:txBody>
      </p:sp>
      <p:sp>
        <p:nvSpPr>
          <p:cNvPr id="18" name="TextBox 17">
            <a:extLst>
              <a:ext uri="{FF2B5EF4-FFF2-40B4-BE49-F238E27FC236}">
                <a16:creationId xmlns:a16="http://schemas.microsoft.com/office/drawing/2014/main" id="{1F7AE586-D675-43F6-84B1-C8E126238CD2}"/>
              </a:ext>
            </a:extLst>
          </p:cNvPr>
          <p:cNvSpPr txBox="1"/>
          <p:nvPr/>
        </p:nvSpPr>
        <p:spPr>
          <a:xfrm>
            <a:off x="7672079" y="4684559"/>
            <a:ext cx="1321452" cy="1200329"/>
          </a:xfrm>
          <a:prstGeom prst="rect">
            <a:avLst/>
          </a:prstGeom>
          <a:solidFill>
            <a:schemeClr val="accent4">
              <a:lumMod val="60000"/>
              <a:lumOff val="40000"/>
            </a:schemeClr>
          </a:solidFill>
        </p:spPr>
        <p:txBody>
          <a:bodyPr wrap="square" rtlCol="0">
            <a:spAutoFit/>
          </a:bodyPr>
          <a:lstStyle/>
          <a:p>
            <a:r>
              <a:rPr lang="en-US" sz="1200" dirty="0">
                <a:solidFill>
                  <a:srgbClr val="002060"/>
                </a:solidFill>
              </a:rPr>
              <a:t>Federal Communications Commission (FCC): communication satellites</a:t>
            </a:r>
          </a:p>
        </p:txBody>
      </p:sp>
      <p:sp>
        <p:nvSpPr>
          <p:cNvPr id="20" name="Arrow: Down 19">
            <a:extLst>
              <a:ext uri="{FF2B5EF4-FFF2-40B4-BE49-F238E27FC236}">
                <a16:creationId xmlns:a16="http://schemas.microsoft.com/office/drawing/2014/main" id="{7E1DA262-8410-4CC4-BE48-3EA5EFC6166C}"/>
              </a:ext>
              <a:ext uri="{C183D7F6-B498-43B3-948B-1728B52AA6E4}">
                <adec:decorative xmlns:adec="http://schemas.microsoft.com/office/drawing/2017/decorative" val="1"/>
              </a:ext>
            </a:extLst>
          </p:cNvPr>
          <p:cNvSpPr/>
          <p:nvPr/>
        </p:nvSpPr>
        <p:spPr>
          <a:xfrm rot="19106297">
            <a:off x="8090249" y="3974078"/>
            <a:ext cx="195573" cy="643031"/>
          </a:xfrm>
          <a:prstGeom prst="downArrow">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Box 24">
            <a:extLst>
              <a:ext uri="{FF2B5EF4-FFF2-40B4-BE49-F238E27FC236}">
                <a16:creationId xmlns:a16="http://schemas.microsoft.com/office/drawing/2014/main" id="{9713CF66-5DAC-44B7-B46E-F6DD03F9D40A}"/>
              </a:ext>
            </a:extLst>
          </p:cNvPr>
          <p:cNvSpPr txBox="1"/>
          <p:nvPr/>
        </p:nvSpPr>
        <p:spPr>
          <a:xfrm>
            <a:off x="246300" y="3523327"/>
            <a:ext cx="1266969" cy="369332"/>
          </a:xfrm>
          <a:prstGeom prst="rect">
            <a:avLst/>
          </a:prstGeom>
          <a:noFill/>
        </p:spPr>
        <p:txBody>
          <a:bodyPr wrap="square" rtlCol="0">
            <a:spAutoFit/>
          </a:bodyPr>
          <a:lstStyle/>
          <a:p>
            <a:r>
              <a:rPr lang="en-US" sz="1800" dirty="0">
                <a:solidFill>
                  <a:schemeClr val="accent1">
                    <a:lumMod val="75000"/>
                  </a:schemeClr>
                </a:solidFill>
              </a:rPr>
              <a:t>Guidance</a:t>
            </a:r>
          </a:p>
        </p:txBody>
      </p:sp>
      <p:sp>
        <p:nvSpPr>
          <p:cNvPr id="26" name="Arrow: Down 25">
            <a:extLst>
              <a:ext uri="{FF2B5EF4-FFF2-40B4-BE49-F238E27FC236}">
                <a16:creationId xmlns:a16="http://schemas.microsoft.com/office/drawing/2014/main" id="{41F34070-8FB6-4A39-B1E6-2898493A59F4}"/>
              </a:ext>
              <a:ext uri="{C183D7F6-B498-43B3-948B-1728B52AA6E4}">
                <adec:decorative xmlns:adec="http://schemas.microsoft.com/office/drawing/2017/decorative" val="1"/>
              </a:ext>
            </a:extLst>
          </p:cNvPr>
          <p:cNvSpPr/>
          <p:nvPr/>
        </p:nvSpPr>
        <p:spPr>
          <a:xfrm>
            <a:off x="874666" y="3990701"/>
            <a:ext cx="153792" cy="734291"/>
          </a:xfrm>
          <a:prstGeom prst="downArrow">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Arrow: Down 26">
            <a:extLst>
              <a:ext uri="{FF2B5EF4-FFF2-40B4-BE49-F238E27FC236}">
                <a16:creationId xmlns:a16="http://schemas.microsoft.com/office/drawing/2014/main" id="{D6682AD7-6126-4A29-99CF-A8F944824877}"/>
              </a:ext>
              <a:ext uri="{C183D7F6-B498-43B3-948B-1728B52AA6E4}">
                <adec:decorative xmlns:adec="http://schemas.microsoft.com/office/drawing/2017/decorative" val="1"/>
              </a:ext>
            </a:extLst>
          </p:cNvPr>
          <p:cNvSpPr/>
          <p:nvPr/>
        </p:nvSpPr>
        <p:spPr>
          <a:xfrm rot="10800000">
            <a:off x="1666955" y="3958517"/>
            <a:ext cx="153792" cy="734291"/>
          </a:xfrm>
          <a:prstGeom prst="downArrow">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0044B088-6FF6-40CE-A851-9FD27F544B93}"/>
              </a:ext>
            </a:extLst>
          </p:cNvPr>
          <p:cNvSpPr txBox="1"/>
          <p:nvPr/>
        </p:nvSpPr>
        <p:spPr>
          <a:xfrm>
            <a:off x="1398383" y="3530327"/>
            <a:ext cx="947202" cy="369332"/>
          </a:xfrm>
          <a:prstGeom prst="rect">
            <a:avLst/>
          </a:prstGeom>
          <a:noFill/>
        </p:spPr>
        <p:txBody>
          <a:bodyPr wrap="square" rtlCol="0">
            <a:spAutoFit/>
          </a:bodyPr>
          <a:lstStyle/>
          <a:p>
            <a:r>
              <a:rPr lang="en-US" sz="1800" dirty="0">
                <a:solidFill>
                  <a:schemeClr val="accent1">
                    <a:lumMod val="75000"/>
                  </a:schemeClr>
                </a:solidFill>
              </a:rPr>
              <a:t>Inputs</a:t>
            </a:r>
          </a:p>
        </p:txBody>
      </p:sp>
      <p:sp>
        <p:nvSpPr>
          <p:cNvPr id="29" name="TextBox 28">
            <a:extLst>
              <a:ext uri="{FF2B5EF4-FFF2-40B4-BE49-F238E27FC236}">
                <a16:creationId xmlns:a16="http://schemas.microsoft.com/office/drawing/2014/main" id="{AF9B1231-96B1-4EE7-833A-307B7197EE7D}"/>
              </a:ext>
            </a:extLst>
          </p:cNvPr>
          <p:cNvSpPr txBox="1"/>
          <p:nvPr/>
        </p:nvSpPr>
        <p:spPr>
          <a:xfrm>
            <a:off x="5102441" y="4684559"/>
            <a:ext cx="1209907" cy="1384995"/>
          </a:xfrm>
          <a:prstGeom prst="rect">
            <a:avLst/>
          </a:prstGeom>
          <a:solidFill>
            <a:schemeClr val="accent4">
              <a:lumMod val="60000"/>
              <a:lumOff val="40000"/>
            </a:schemeClr>
          </a:solidFill>
        </p:spPr>
        <p:txBody>
          <a:bodyPr wrap="square" rtlCol="0">
            <a:spAutoFit/>
          </a:bodyPr>
          <a:lstStyle/>
          <a:p>
            <a:r>
              <a:rPr lang="en-US" sz="1200" dirty="0">
                <a:solidFill>
                  <a:srgbClr val="002060"/>
                </a:solidFill>
              </a:rPr>
              <a:t>National Oceanic &amp; Atmospheric Administration (NOAA): Earth observation spacecraft</a:t>
            </a:r>
          </a:p>
        </p:txBody>
      </p:sp>
      <p:sp>
        <p:nvSpPr>
          <p:cNvPr id="30" name="Arrow: Down 29">
            <a:extLst>
              <a:ext uri="{FF2B5EF4-FFF2-40B4-BE49-F238E27FC236}">
                <a16:creationId xmlns:a16="http://schemas.microsoft.com/office/drawing/2014/main" id="{1153F14F-AE17-46ED-AD7B-D8ADD1FB7F63}"/>
              </a:ext>
              <a:ext uri="{C183D7F6-B498-43B3-948B-1728B52AA6E4}">
                <adec:decorative xmlns:adec="http://schemas.microsoft.com/office/drawing/2017/decorative" val="1"/>
              </a:ext>
            </a:extLst>
          </p:cNvPr>
          <p:cNvSpPr/>
          <p:nvPr/>
        </p:nvSpPr>
        <p:spPr>
          <a:xfrm>
            <a:off x="5802787" y="3961715"/>
            <a:ext cx="193036" cy="610890"/>
          </a:xfrm>
          <a:prstGeom prst="downArrow">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Arrow: Down 30">
            <a:extLst>
              <a:ext uri="{FF2B5EF4-FFF2-40B4-BE49-F238E27FC236}">
                <a16:creationId xmlns:a16="http://schemas.microsoft.com/office/drawing/2014/main" id="{60C380FE-F35B-47E6-9516-32436025BCCD}"/>
              </a:ext>
              <a:ext uri="{C183D7F6-B498-43B3-948B-1728B52AA6E4}">
                <adec:decorative xmlns:adec="http://schemas.microsoft.com/office/drawing/2017/decorative" val="1"/>
              </a:ext>
            </a:extLst>
          </p:cNvPr>
          <p:cNvSpPr/>
          <p:nvPr/>
        </p:nvSpPr>
        <p:spPr>
          <a:xfrm>
            <a:off x="6991100" y="3985854"/>
            <a:ext cx="193035" cy="594283"/>
          </a:xfrm>
          <a:prstGeom prst="downArrow">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TextBox 33">
            <a:extLst>
              <a:ext uri="{FF2B5EF4-FFF2-40B4-BE49-F238E27FC236}">
                <a16:creationId xmlns:a16="http://schemas.microsoft.com/office/drawing/2014/main" id="{C5F781DE-33AA-460C-8252-BAAEA7AD3474}"/>
              </a:ext>
            </a:extLst>
          </p:cNvPr>
          <p:cNvSpPr txBox="1"/>
          <p:nvPr/>
        </p:nvSpPr>
        <p:spPr>
          <a:xfrm>
            <a:off x="2935157" y="2505500"/>
            <a:ext cx="822255" cy="261610"/>
          </a:xfrm>
          <a:prstGeom prst="rect">
            <a:avLst/>
          </a:prstGeom>
          <a:noFill/>
        </p:spPr>
        <p:txBody>
          <a:bodyPr wrap="square" rtlCol="0">
            <a:spAutoFit/>
          </a:bodyPr>
          <a:lstStyle/>
          <a:p>
            <a:r>
              <a:rPr lang="en-US" sz="1100" dirty="0"/>
              <a:t>Guidance</a:t>
            </a:r>
          </a:p>
        </p:txBody>
      </p:sp>
      <p:sp>
        <p:nvSpPr>
          <p:cNvPr id="36" name="Arrow: Down 35">
            <a:extLst>
              <a:ext uri="{FF2B5EF4-FFF2-40B4-BE49-F238E27FC236}">
                <a16:creationId xmlns:a16="http://schemas.microsoft.com/office/drawing/2014/main" id="{E492CE87-20F3-492E-89B2-34406DEB1A3B}"/>
              </a:ext>
              <a:ext uri="{C183D7F6-B498-43B3-948B-1728B52AA6E4}">
                <adec:decorative xmlns:adec="http://schemas.microsoft.com/office/drawing/2017/decorative" val="1"/>
              </a:ext>
            </a:extLst>
          </p:cNvPr>
          <p:cNvSpPr/>
          <p:nvPr/>
        </p:nvSpPr>
        <p:spPr>
          <a:xfrm rot="16200000">
            <a:off x="3245720" y="2612600"/>
            <a:ext cx="180934" cy="489956"/>
          </a:xfrm>
          <a:prstGeom prst="downArrow">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Arrow: Down 32">
            <a:extLst>
              <a:ext uri="{FF2B5EF4-FFF2-40B4-BE49-F238E27FC236}">
                <a16:creationId xmlns:a16="http://schemas.microsoft.com/office/drawing/2014/main" id="{126DC9E9-4FAD-44B3-A42F-D13FA6130A3A}"/>
              </a:ext>
              <a:ext uri="{C183D7F6-B498-43B3-948B-1728B52AA6E4}">
                <adec:decorative xmlns:adec="http://schemas.microsoft.com/office/drawing/2017/decorative" val="1"/>
              </a:ext>
            </a:extLst>
          </p:cNvPr>
          <p:cNvSpPr/>
          <p:nvPr/>
        </p:nvSpPr>
        <p:spPr>
          <a:xfrm rot="5400000">
            <a:off x="3221123" y="2873851"/>
            <a:ext cx="180934" cy="489956"/>
          </a:xfrm>
          <a:prstGeom prst="downArrow">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2485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66" y="524727"/>
            <a:ext cx="5899137" cy="498123"/>
          </a:xfrm>
        </p:spPr>
        <p:txBody>
          <a:bodyPr>
            <a:noAutofit/>
          </a:bodyPr>
          <a:lstStyle/>
          <a:p>
            <a:r>
              <a:rPr lang="en-US" sz="1600" b="1" dirty="0">
                <a:solidFill>
                  <a:srgbClr val="99FF33"/>
                </a:solidFill>
              </a:rPr>
              <a:t>NASA-STD-8719.14C:</a:t>
            </a:r>
            <a:br>
              <a:rPr lang="en-US" sz="2000" b="1" dirty="0"/>
            </a:br>
            <a:r>
              <a:rPr lang="en-US" sz="2000" b="1" dirty="0"/>
              <a:t>4.3 Assessment of Debris Released During Deployment and Normal Operations</a:t>
            </a:r>
            <a:endParaRPr lang="en-US" sz="2000" dirty="0"/>
          </a:p>
        </p:txBody>
      </p:sp>
      <p:sp>
        <p:nvSpPr>
          <p:cNvPr id="4" name="Rectangle 3"/>
          <p:cNvSpPr/>
          <p:nvPr/>
        </p:nvSpPr>
        <p:spPr>
          <a:xfrm>
            <a:off x="460566" y="1351340"/>
            <a:ext cx="8110995" cy="2893100"/>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4.3-1: </a:t>
            </a:r>
            <a:r>
              <a:rPr lang="en-US" sz="1400" dirty="0">
                <a:solidFill>
                  <a:srgbClr val="0070C0"/>
                </a:solidFill>
                <a:latin typeface="Times New Roman" panose="02020603050405020304" pitchFamily="18" charset="0"/>
              </a:rPr>
              <a:t>Planned debris release passing through LEO </a:t>
            </a:r>
            <a:r>
              <a:rPr lang="en-US" sz="1400" dirty="0">
                <a:solidFill>
                  <a:srgbClr val="000000"/>
                </a:solidFill>
                <a:latin typeface="Times New Roman" panose="02020603050405020304" pitchFamily="18" charset="0"/>
              </a:rPr>
              <a:t>– released debris with diameters of </a:t>
            </a:r>
            <a:r>
              <a:rPr lang="en-US" sz="1400" dirty="0">
                <a:solidFill>
                  <a:srgbClr val="0070C0"/>
                </a:solidFill>
                <a:latin typeface="Times New Roman" panose="02020603050405020304" pitchFamily="18" charset="0"/>
              </a:rPr>
              <a:t>1mm or larger</a:t>
            </a:r>
            <a:r>
              <a:rPr lang="en-US" sz="1400" dirty="0">
                <a:solidFill>
                  <a:srgbClr val="000000"/>
                </a:solidFill>
                <a:latin typeface="Times New Roman" panose="02020603050405020304" pitchFamily="18" charset="0"/>
              </a:rPr>
              <a:t>: </a:t>
            </a:r>
          </a:p>
          <a:p>
            <a:r>
              <a:rPr lang="en-US" sz="1400" dirty="0">
                <a:solidFill>
                  <a:srgbClr val="000000"/>
                </a:solidFill>
                <a:latin typeface="Times New Roman" panose="02020603050405020304" pitchFamily="18" charset="0"/>
              </a:rPr>
              <a:t>a. Requirement 4.3-1a: All debris released during the deployment, operation, and disposal phases shall be limited to a </a:t>
            </a:r>
            <a:r>
              <a:rPr lang="en-US" sz="1400" dirty="0">
                <a:solidFill>
                  <a:srgbClr val="0070C0"/>
                </a:solidFill>
                <a:latin typeface="Times New Roman" panose="02020603050405020304" pitchFamily="18" charset="0"/>
              </a:rPr>
              <a:t>maximum orbital lifetime of 25 years </a:t>
            </a:r>
            <a:r>
              <a:rPr lang="en-US" sz="1400" dirty="0">
                <a:solidFill>
                  <a:srgbClr val="000000"/>
                </a:solidFill>
                <a:latin typeface="Times New Roman" panose="02020603050405020304" pitchFamily="18" charset="0"/>
              </a:rPr>
              <a:t>from date of release. </a:t>
            </a:r>
          </a:p>
          <a:p>
            <a:r>
              <a:rPr lang="en-US" sz="1400" dirty="0">
                <a:latin typeface="Times New Roman" panose="02020603050405020304" pitchFamily="18" charset="0"/>
              </a:rPr>
              <a:t>b. Requirement 4.3-1b: The </a:t>
            </a:r>
            <a:r>
              <a:rPr lang="en-US" sz="1400" dirty="0">
                <a:solidFill>
                  <a:srgbClr val="0070C0"/>
                </a:solidFill>
                <a:latin typeface="Times New Roman" panose="02020603050405020304" pitchFamily="18" charset="0"/>
              </a:rPr>
              <a:t>total object-time product shall be no larger than 100 object-years </a:t>
            </a:r>
            <a:r>
              <a:rPr lang="en-US" sz="1400" dirty="0">
                <a:latin typeface="Times New Roman" panose="02020603050405020304" pitchFamily="18" charset="0"/>
              </a:rPr>
              <a:t>per launch vehicle upper stage or per spacecraft. </a:t>
            </a:r>
          </a:p>
          <a:p>
            <a:endParaRPr lang="en-US" sz="1400" dirty="0">
              <a:latin typeface="Times New Roman" panose="02020603050405020304" pitchFamily="18" charset="0"/>
            </a:endParaRPr>
          </a:p>
          <a:p>
            <a:r>
              <a:rPr lang="en-US" sz="1400" dirty="0">
                <a:latin typeface="Times New Roman" panose="02020603050405020304" pitchFamily="18" charset="0"/>
              </a:rPr>
              <a:t>Requirement 4.3-2: </a:t>
            </a:r>
            <a:r>
              <a:rPr lang="en-US" sz="1400" dirty="0">
                <a:solidFill>
                  <a:srgbClr val="0070C0"/>
                </a:solidFill>
                <a:latin typeface="Times New Roman" panose="02020603050405020304" pitchFamily="18" charset="0"/>
              </a:rPr>
              <a:t>Planned debris passing near GEO</a:t>
            </a:r>
            <a:r>
              <a:rPr lang="en-US" sz="1400" dirty="0">
                <a:latin typeface="Times New Roman" panose="02020603050405020304" pitchFamily="18" charset="0"/>
              </a:rPr>
              <a:t>: For missions leaving debris in orbits with the potential of traversing GEO (GEO altitude +/- 200 km and +/- 15 degrees inclination), released debris with diameters of </a:t>
            </a:r>
            <a:r>
              <a:rPr lang="en-US" sz="1400" dirty="0">
                <a:solidFill>
                  <a:srgbClr val="0070C0"/>
                </a:solidFill>
                <a:latin typeface="Times New Roman" panose="02020603050405020304" pitchFamily="18" charset="0"/>
              </a:rPr>
              <a:t>5 mm or greater</a:t>
            </a:r>
            <a:r>
              <a:rPr lang="en-US" sz="1400" dirty="0">
                <a:latin typeface="Times New Roman" panose="02020603050405020304" pitchFamily="18" charset="0"/>
              </a:rPr>
              <a:t> shall be left in orbits which will ensure that within </a:t>
            </a:r>
            <a:r>
              <a:rPr lang="en-US" sz="1400" dirty="0">
                <a:solidFill>
                  <a:srgbClr val="0070C0"/>
                </a:solidFill>
                <a:latin typeface="Times New Roman" panose="02020603050405020304" pitchFamily="18" charset="0"/>
              </a:rPr>
              <a:t>25 years after release the apogee will no longer exceed GEO - 200 km or the perigee will not be lower than GEO + 200 km </a:t>
            </a:r>
            <a:r>
              <a:rPr lang="en-US" sz="1400" dirty="0">
                <a:latin typeface="Times New Roman" panose="02020603050405020304" pitchFamily="18" charset="0"/>
              </a:rPr>
              <a:t>, and also ensures that the debris is incapable of being perturbed to lie within that GEO +/- 200 km and +/- 15 zone for at least 100 years thereafter. </a:t>
            </a:r>
            <a:endParaRPr lang="en-US" sz="1400" dirty="0"/>
          </a:p>
        </p:txBody>
      </p:sp>
      <p:sp>
        <p:nvSpPr>
          <p:cNvPr id="6" name="TextBox 5"/>
          <p:cNvSpPr txBox="1"/>
          <p:nvPr/>
        </p:nvSpPr>
        <p:spPr>
          <a:xfrm>
            <a:off x="719762" y="4363064"/>
            <a:ext cx="7592601" cy="1600438"/>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rgbClr val="008000"/>
                </a:solidFill>
              </a:rPr>
              <a:t>Intent: </a:t>
            </a:r>
          </a:p>
          <a:p>
            <a:pPr marL="800100" lvl="1" indent="-342900">
              <a:buFont typeface="Arial" panose="020B0604020202020204" pitchFamily="34" charset="0"/>
              <a:buChar char="•"/>
            </a:pPr>
            <a:r>
              <a:rPr lang="en-US" sz="1400" dirty="0">
                <a:solidFill>
                  <a:srgbClr val="008000"/>
                </a:solidFill>
              </a:rPr>
              <a:t>Prevent or minimize the release of operational debris (like lens covers).</a:t>
            </a:r>
          </a:p>
          <a:p>
            <a:pPr marL="342900" indent="-342900">
              <a:buFont typeface="Arial" panose="020B0604020202020204" pitchFamily="34" charset="0"/>
              <a:buChar char="•"/>
            </a:pPr>
            <a:r>
              <a:rPr lang="en-US" sz="1400" dirty="0">
                <a:solidFill>
                  <a:srgbClr val="008000"/>
                </a:solidFill>
              </a:rPr>
              <a:t>Region:</a:t>
            </a:r>
          </a:p>
          <a:p>
            <a:pPr marL="800100" lvl="1" indent="-342900">
              <a:buFont typeface="Arial" panose="020B0604020202020204" pitchFamily="34" charset="0"/>
              <a:buChar char="•"/>
            </a:pPr>
            <a:r>
              <a:rPr lang="en-US" sz="1400" dirty="0">
                <a:solidFill>
                  <a:srgbClr val="008000"/>
                </a:solidFill>
              </a:rPr>
              <a:t>LEO, GEO</a:t>
            </a:r>
          </a:p>
          <a:p>
            <a:pPr marL="342900" indent="-342900">
              <a:buFont typeface="Arial" panose="020B0604020202020204" pitchFamily="34" charset="0"/>
              <a:buChar char="•"/>
            </a:pPr>
            <a:r>
              <a:rPr lang="en-US" sz="1400" dirty="0">
                <a:solidFill>
                  <a:srgbClr val="008000"/>
                </a:solidFill>
              </a:rPr>
              <a:t>Takeaways:</a:t>
            </a:r>
          </a:p>
          <a:p>
            <a:pPr marL="800100" lvl="1" indent="-342900">
              <a:buFont typeface="Arial" panose="020B0604020202020204" pitchFamily="34" charset="0"/>
              <a:buChar char="•"/>
            </a:pPr>
            <a:r>
              <a:rPr lang="en-US" sz="1400" dirty="0">
                <a:solidFill>
                  <a:srgbClr val="008000"/>
                </a:solidFill>
              </a:rPr>
              <a:t>The requirement does not prohibit releasing operational debris, but discourages it.</a:t>
            </a:r>
          </a:p>
          <a:p>
            <a:pPr marL="800100" lvl="1" indent="-342900">
              <a:buFont typeface="Arial" panose="020B0604020202020204" pitchFamily="34" charset="0"/>
              <a:buChar char="•"/>
            </a:pPr>
            <a:r>
              <a:rPr lang="en-US" sz="1400" dirty="0">
                <a:solidFill>
                  <a:srgbClr val="008000"/>
                </a:solidFill>
              </a:rPr>
              <a:t>EOMP also addresses operational debris resulting from passivation procedures.</a:t>
            </a:r>
          </a:p>
        </p:txBody>
      </p:sp>
      <p:sp>
        <p:nvSpPr>
          <p:cNvPr id="5" name="Slide Number Placeholder 4">
            <a:extLst>
              <a:ext uri="{FF2B5EF4-FFF2-40B4-BE49-F238E27FC236}">
                <a16:creationId xmlns:a16="http://schemas.microsoft.com/office/drawing/2014/main" id="{E59EFB40-AA0E-4803-AC23-F90A6F3BD613}"/>
              </a:ext>
            </a:extLst>
          </p:cNvPr>
          <p:cNvSpPr>
            <a:spLocks noGrp="1"/>
          </p:cNvSpPr>
          <p:nvPr>
            <p:ph type="sldNum" sz="quarter" idx="11"/>
          </p:nvPr>
        </p:nvSpPr>
        <p:spPr/>
        <p:txBody>
          <a:bodyPr/>
          <a:lstStyle/>
          <a:p>
            <a:pPr>
              <a:defRPr/>
            </a:pPr>
            <a:fld id="{8671A67E-FBE4-4EE7-828C-3E1E89AD3382}" type="slidenum">
              <a:rPr lang="en-US" smtClean="0"/>
              <a:pPr>
                <a:defRPr/>
              </a:pPr>
              <a:t>42</a:t>
            </a:fld>
            <a:endParaRPr lang="en-US"/>
          </a:p>
        </p:txBody>
      </p:sp>
    </p:spTree>
    <p:extLst>
      <p:ext uri="{BB962C8B-B14F-4D97-AF65-F5344CB8AC3E}">
        <p14:creationId xmlns:p14="http://schemas.microsoft.com/office/powerpoint/2010/main" val="2491850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37" y="238903"/>
            <a:ext cx="7534275" cy="1143000"/>
          </a:xfrm>
        </p:spPr>
        <p:txBody>
          <a:bodyPr>
            <a:normAutofit/>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sz="2400" b="1" dirty="0"/>
            </a:br>
            <a:r>
              <a:rPr lang="en-US" sz="2000" b="1" dirty="0"/>
              <a:t>4.4 Assessment of Debris Generated by Explosions</a:t>
            </a:r>
            <a:endParaRPr lang="en-US" sz="2000" dirty="0"/>
          </a:p>
        </p:txBody>
      </p:sp>
      <p:sp>
        <p:nvSpPr>
          <p:cNvPr id="3" name="Rectangle 2"/>
          <p:cNvSpPr/>
          <p:nvPr/>
        </p:nvSpPr>
        <p:spPr>
          <a:xfrm>
            <a:off x="444851" y="1258130"/>
            <a:ext cx="8012055" cy="3108543"/>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4.4-1: Limiting the risk to other space systems from accidental explosions during deployment and mission operations while </a:t>
            </a:r>
            <a:r>
              <a:rPr lang="en-US" sz="1400" dirty="0">
                <a:latin typeface="Times New Roman" panose="02020603050405020304" pitchFamily="18" charset="0"/>
              </a:rPr>
              <a:t>in orbit about Earth or the Moon: For each spacecraft and launch vehicle orbital stage employed for a mission (i.e., every individual free-flying structural object), the program or project shall demonstrate, via failure mode and effects analyses, probabilistic risk assessments, or other appropriate analyses, that the </a:t>
            </a:r>
            <a:r>
              <a:rPr lang="en-US" sz="1400" dirty="0">
                <a:solidFill>
                  <a:srgbClr val="0070C0"/>
                </a:solidFill>
                <a:latin typeface="Times New Roman" panose="02020603050405020304" pitchFamily="18" charset="0"/>
              </a:rPr>
              <a:t>integrated probability of explosion for all credible failure modes of each spacecraft and launch vehicle is less than 0.001 </a:t>
            </a:r>
            <a:r>
              <a:rPr lang="en-US" sz="1400" dirty="0">
                <a:latin typeface="Times New Roman" panose="02020603050405020304" pitchFamily="18" charset="0"/>
              </a:rPr>
              <a:t>(excluding small particle impacts.). </a:t>
            </a:r>
          </a:p>
          <a:p>
            <a:endParaRPr lang="en-US" sz="1400" dirty="0">
              <a:latin typeface="Times New Roman" panose="02020603050405020304" pitchFamily="18" charset="0"/>
            </a:endParaRPr>
          </a:p>
          <a:p>
            <a:r>
              <a:rPr lang="en-US" sz="1400" dirty="0">
                <a:latin typeface="Times New Roman" panose="02020603050405020304" pitchFamily="18" charset="0"/>
              </a:rPr>
              <a:t>Requirement 4.4-2: Design for passivation after completion of mission operations while in orbit about Earth, or the Moon: Design of all spacecraft and launch vehicle orbital stages shall include the ability and a plan to either 1) </a:t>
            </a:r>
            <a:r>
              <a:rPr lang="en-US" sz="1400" dirty="0">
                <a:solidFill>
                  <a:srgbClr val="0070C0"/>
                </a:solidFill>
                <a:latin typeface="Times New Roman" panose="02020603050405020304" pitchFamily="18" charset="0"/>
              </a:rPr>
              <a:t>deplete all onboard sources of stored energy and disconnect all energy generation sources </a:t>
            </a:r>
            <a:r>
              <a:rPr lang="en-US" sz="1400" dirty="0">
                <a:latin typeface="Times New Roman" panose="02020603050405020304" pitchFamily="18" charset="0"/>
              </a:rPr>
              <a:t>when they are no longer required for mission operations or </a:t>
            </a:r>
            <a:r>
              <a:rPr lang="en-US" sz="1400" dirty="0" err="1">
                <a:latin typeface="Times New Roman" panose="02020603050405020304" pitchFamily="18" charset="0"/>
              </a:rPr>
              <a:t>postmission</a:t>
            </a:r>
            <a:r>
              <a:rPr lang="en-US" sz="1400" dirty="0">
                <a:latin typeface="Times New Roman" panose="02020603050405020304" pitchFamily="18" charset="0"/>
              </a:rPr>
              <a:t> disposal </a:t>
            </a:r>
            <a:r>
              <a:rPr lang="en-US" sz="1400" dirty="0">
                <a:solidFill>
                  <a:srgbClr val="0070C0"/>
                </a:solidFill>
                <a:latin typeface="Times New Roman" panose="02020603050405020304" pitchFamily="18" charset="0"/>
              </a:rPr>
              <a:t>or</a:t>
            </a:r>
            <a:r>
              <a:rPr lang="en-US" sz="1400" dirty="0">
                <a:latin typeface="Times New Roman" panose="02020603050405020304" pitchFamily="18" charset="0"/>
              </a:rPr>
              <a:t> 2) </a:t>
            </a:r>
            <a:r>
              <a:rPr lang="en-US" sz="1400" dirty="0">
                <a:solidFill>
                  <a:srgbClr val="0070C0"/>
                </a:solidFill>
                <a:latin typeface="Times New Roman" panose="02020603050405020304" pitchFamily="18" charset="0"/>
              </a:rPr>
              <a:t>control to a level which cannot cause an explosion or deflagration large enough to release orbital debris or break up the spacecraft</a:t>
            </a:r>
            <a:r>
              <a:rPr lang="en-US" sz="1400" dirty="0">
                <a:latin typeface="Times New Roman" panose="02020603050405020304" pitchFamily="18" charset="0"/>
              </a:rPr>
              <a:t>. The design of depletion burns and </a:t>
            </a:r>
            <a:r>
              <a:rPr lang="en-US" sz="1400" dirty="0" err="1">
                <a:latin typeface="Times New Roman" panose="02020603050405020304" pitchFamily="18" charset="0"/>
              </a:rPr>
              <a:t>ventings</a:t>
            </a:r>
            <a:r>
              <a:rPr lang="en-US" sz="1400" dirty="0">
                <a:latin typeface="Times New Roman" panose="02020603050405020304" pitchFamily="18" charset="0"/>
              </a:rPr>
              <a:t> should minimize the probability of accidental collision with tracked objects in space. </a:t>
            </a:r>
            <a:endParaRPr lang="en-US" sz="1400" dirty="0"/>
          </a:p>
        </p:txBody>
      </p:sp>
      <p:sp>
        <p:nvSpPr>
          <p:cNvPr id="6" name="TextBox 5"/>
          <p:cNvSpPr txBox="1"/>
          <p:nvPr/>
        </p:nvSpPr>
        <p:spPr>
          <a:xfrm>
            <a:off x="444851" y="4427162"/>
            <a:ext cx="8012055" cy="1938992"/>
          </a:xfrm>
          <a:prstGeom prst="rect">
            <a:avLst/>
          </a:prstGeom>
          <a:noFill/>
        </p:spPr>
        <p:txBody>
          <a:bodyPr wrap="square" rtlCol="0">
            <a:spAutoFit/>
          </a:bodyPr>
          <a:lstStyle/>
          <a:p>
            <a:pPr marL="342900" indent="-342900">
              <a:buFont typeface="Arial" panose="020B0604020202020204" pitchFamily="34" charset="0"/>
              <a:buChar char="•"/>
            </a:pPr>
            <a:r>
              <a:rPr lang="en-US" sz="1200" dirty="0">
                <a:solidFill>
                  <a:srgbClr val="008000"/>
                </a:solidFill>
              </a:rPr>
              <a:t>Intent:</a:t>
            </a:r>
          </a:p>
          <a:p>
            <a:pPr marL="800100" lvl="1" indent="-342900">
              <a:buFont typeface="Arial" panose="020B0604020202020204" pitchFamily="34" charset="0"/>
              <a:buChar char="•"/>
            </a:pPr>
            <a:r>
              <a:rPr lang="en-US" sz="1200" dirty="0">
                <a:solidFill>
                  <a:srgbClr val="008000"/>
                </a:solidFill>
              </a:rPr>
              <a:t>Avoid accidental on-orbit explosions, during (4.4-1) and after the mission (4.4-2).</a:t>
            </a:r>
          </a:p>
          <a:p>
            <a:pPr marL="342900" indent="-342900">
              <a:buFont typeface="Arial" panose="020B0604020202020204" pitchFamily="34" charset="0"/>
              <a:buChar char="•"/>
            </a:pPr>
            <a:r>
              <a:rPr lang="en-US" sz="1200" dirty="0">
                <a:solidFill>
                  <a:srgbClr val="008000"/>
                </a:solidFill>
              </a:rPr>
              <a:t>Regions:</a:t>
            </a:r>
          </a:p>
          <a:p>
            <a:pPr marL="800100" lvl="1" indent="-342900">
              <a:buFont typeface="Arial" panose="020B0604020202020204" pitchFamily="34" charset="0"/>
              <a:buChar char="•"/>
            </a:pPr>
            <a:r>
              <a:rPr lang="en-US" sz="1200" dirty="0">
                <a:solidFill>
                  <a:srgbClr val="008000"/>
                </a:solidFill>
              </a:rPr>
              <a:t>All Earth orbits</a:t>
            </a:r>
          </a:p>
          <a:p>
            <a:pPr marL="800100" lvl="1" indent="-342900">
              <a:buFont typeface="Arial" panose="020B0604020202020204" pitchFamily="34" charset="0"/>
              <a:buChar char="•"/>
            </a:pPr>
            <a:r>
              <a:rPr lang="en-US" sz="1200" dirty="0">
                <a:solidFill>
                  <a:srgbClr val="008000"/>
                </a:solidFill>
              </a:rPr>
              <a:t>Moon orbit</a:t>
            </a:r>
          </a:p>
          <a:p>
            <a:pPr marL="342900" indent="-342900">
              <a:buFont typeface="Arial" panose="020B0604020202020204" pitchFamily="34" charset="0"/>
              <a:buChar char="•"/>
            </a:pPr>
            <a:r>
              <a:rPr lang="en-US" sz="1200" dirty="0">
                <a:solidFill>
                  <a:srgbClr val="008000"/>
                </a:solidFill>
              </a:rPr>
              <a:t>Takeaways:</a:t>
            </a:r>
          </a:p>
          <a:p>
            <a:pPr marL="800100" lvl="1" indent="-342900">
              <a:buFont typeface="Arial" panose="020B0604020202020204" pitchFamily="34" charset="0"/>
              <a:buChar char="•"/>
            </a:pPr>
            <a:r>
              <a:rPr lang="en-US" sz="1200" dirty="0">
                <a:solidFill>
                  <a:srgbClr val="008000"/>
                </a:solidFill>
              </a:rPr>
              <a:t>For 4.4-2, the HQ\Office of Safety &amp; Mission Assurance (OSMA) favors (1). To apply (2), the NASA Engineering &amp; Safety Center (NESC) provides guidance in the NASA/TM-2020-5006131, </a:t>
            </a:r>
            <a:r>
              <a:rPr lang="en-US" sz="1200" i="1" dirty="0">
                <a:solidFill>
                  <a:srgbClr val="008000"/>
                </a:solidFill>
              </a:rPr>
              <a:t>Assessment of Spacecraft Passivation Techniques (Note: </a:t>
            </a:r>
            <a:r>
              <a:rPr lang="en-US" sz="1200" b="1" dirty="0">
                <a:solidFill>
                  <a:srgbClr val="008000"/>
                </a:solidFill>
              </a:rPr>
              <a:t>EAR </a:t>
            </a:r>
            <a:r>
              <a:rPr lang="en-US" sz="1200" dirty="0">
                <a:solidFill>
                  <a:srgbClr val="008000"/>
                </a:solidFill>
              </a:rPr>
              <a:t>protected</a:t>
            </a:r>
            <a:r>
              <a:rPr lang="en-US" sz="1200" i="1" dirty="0">
                <a:solidFill>
                  <a:srgbClr val="008000"/>
                </a:solidFill>
              </a:rPr>
              <a:t>)</a:t>
            </a:r>
            <a:r>
              <a:rPr lang="en-US" sz="1200" dirty="0">
                <a:solidFill>
                  <a:srgbClr val="008000"/>
                </a:solidFill>
              </a:rPr>
              <a:t>.</a:t>
            </a:r>
          </a:p>
          <a:p>
            <a:pPr marL="342900" indent="-342900">
              <a:buFont typeface="Arial" panose="020B0604020202020204" pitchFamily="34" charset="0"/>
              <a:buChar char="•"/>
            </a:pPr>
            <a:r>
              <a:rPr lang="en-US" sz="1200" dirty="0">
                <a:solidFill>
                  <a:srgbClr val="008000"/>
                </a:solidFill>
              </a:rPr>
              <a:t>Requirements 4.4-3 and 4.4-4 (not shown) pertains intentional breakups, which are not in practice at NASA.</a:t>
            </a:r>
          </a:p>
        </p:txBody>
      </p:sp>
      <p:sp>
        <p:nvSpPr>
          <p:cNvPr id="5" name="Slide Number Placeholder 4">
            <a:extLst>
              <a:ext uri="{FF2B5EF4-FFF2-40B4-BE49-F238E27FC236}">
                <a16:creationId xmlns:a16="http://schemas.microsoft.com/office/drawing/2014/main" id="{E1E25B8B-A812-45F6-B892-6F4F9B0E7C08}"/>
              </a:ext>
            </a:extLst>
          </p:cNvPr>
          <p:cNvSpPr>
            <a:spLocks noGrp="1"/>
          </p:cNvSpPr>
          <p:nvPr>
            <p:ph type="sldNum" sz="quarter" idx="11"/>
          </p:nvPr>
        </p:nvSpPr>
        <p:spPr/>
        <p:txBody>
          <a:bodyPr/>
          <a:lstStyle/>
          <a:p>
            <a:pPr>
              <a:defRPr/>
            </a:pPr>
            <a:fld id="{8671A67E-FBE4-4EE7-828C-3E1E89AD3382}" type="slidenum">
              <a:rPr lang="en-US" smtClean="0"/>
              <a:pPr>
                <a:defRPr/>
              </a:pPr>
              <a:t>43</a:t>
            </a:fld>
            <a:endParaRPr lang="en-US"/>
          </a:p>
        </p:txBody>
      </p:sp>
    </p:spTree>
    <p:extLst>
      <p:ext uri="{BB962C8B-B14F-4D97-AF65-F5344CB8AC3E}">
        <p14:creationId xmlns:p14="http://schemas.microsoft.com/office/powerpoint/2010/main" val="18876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62" y="518066"/>
            <a:ext cx="6429707"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4.5 Assessment of Debris Generated by On-orbit Collisions</a:t>
            </a:r>
            <a:endParaRPr lang="en-US" sz="2200" dirty="0"/>
          </a:p>
        </p:txBody>
      </p:sp>
      <p:sp>
        <p:nvSpPr>
          <p:cNvPr id="5" name="Rectangle 4"/>
          <p:cNvSpPr/>
          <p:nvPr/>
        </p:nvSpPr>
        <p:spPr>
          <a:xfrm>
            <a:off x="604660" y="1367738"/>
            <a:ext cx="7873604" cy="2246769"/>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4.5-1. Limiting debris generated by collisions with large objects when in Earth orbit: For each spacecraft and launch vehicle orbital stage, the program or project shall demonstrate that, during the orbital lifetime of each spacecraft and orbital stage, the </a:t>
            </a:r>
            <a:r>
              <a:rPr lang="en-US" sz="1400" dirty="0">
                <a:solidFill>
                  <a:srgbClr val="0070C0"/>
                </a:solidFill>
                <a:latin typeface="Times New Roman" panose="02020603050405020304" pitchFamily="18" charset="0"/>
              </a:rPr>
              <a:t>probability of accidental collision with space objects larger than 10 cm in diameter is less than 0.001. </a:t>
            </a:r>
            <a:r>
              <a:rPr lang="en-US" sz="1400" dirty="0">
                <a:latin typeface="Times New Roman" panose="02020603050405020304" pitchFamily="18" charset="0"/>
              </a:rPr>
              <a:t>For the purpose of this assessment, 100 years is used as the maximum orbital lifetime for the storage disposal option. </a:t>
            </a:r>
          </a:p>
          <a:p>
            <a:r>
              <a:rPr lang="en-US" sz="1400" dirty="0">
                <a:latin typeface="Times New Roman" panose="02020603050405020304" pitchFamily="18" charset="0"/>
              </a:rPr>
              <a:t> </a:t>
            </a:r>
          </a:p>
          <a:p>
            <a:r>
              <a:rPr lang="en-US" sz="1400" dirty="0">
                <a:solidFill>
                  <a:srgbClr val="000000"/>
                </a:solidFill>
                <a:latin typeface="Times New Roman" panose="02020603050405020304" pitchFamily="18" charset="0"/>
              </a:rPr>
              <a:t>Requirement 4.5-2. Limiting debris generated by collisions with small objects when operating in Earth orbit: For each spacecraft, the program or project shall demonstrate that, during the mission of the spacecraft, the </a:t>
            </a:r>
            <a:r>
              <a:rPr lang="en-US" sz="1400" dirty="0">
                <a:solidFill>
                  <a:srgbClr val="0070C0"/>
                </a:solidFill>
                <a:latin typeface="Times New Roman" panose="02020603050405020304" pitchFamily="18" charset="0"/>
              </a:rPr>
              <a:t>probability of accidental collision</a:t>
            </a:r>
            <a:r>
              <a:rPr lang="en-US" sz="1400" dirty="0">
                <a:solidFill>
                  <a:srgbClr val="000000"/>
                </a:solidFill>
                <a:latin typeface="Times New Roman" panose="02020603050405020304" pitchFamily="18" charset="0"/>
              </a:rPr>
              <a:t> with orbital debris and meteoroids </a:t>
            </a:r>
            <a:r>
              <a:rPr lang="en-US" sz="1400" dirty="0">
                <a:solidFill>
                  <a:srgbClr val="0070C0"/>
                </a:solidFill>
                <a:latin typeface="Times New Roman" panose="02020603050405020304" pitchFamily="18" charset="0"/>
              </a:rPr>
              <a:t>sufficient to prevent compliance</a:t>
            </a:r>
            <a:r>
              <a:rPr lang="en-US" sz="1400" dirty="0">
                <a:solidFill>
                  <a:srgbClr val="000000"/>
                </a:solidFill>
                <a:latin typeface="Times New Roman" panose="02020603050405020304" pitchFamily="18" charset="0"/>
              </a:rPr>
              <a:t> with the applicable </a:t>
            </a:r>
            <a:r>
              <a:rPr lang="en-US" sz="1400" dirty="0">
                <a:solidFill>
                  <a:srgbClr val="0070C0"/>
                </a:solidFill>
                <a:latin typeface="Times New Roman" panose="02020603050405020304" pitchFamily="18" charset="0"/>
              </a:rPr>
              <a:t>postmission disposal maneuver </a:t>
            </a:r>
            <a:r>
              <a:rPr lang="en-US" sz="1400" dirty="0">
                <a:solidFill>
                  <a:srgbClr val="000000"/>
                </a:solidFill>
                <a:latin typeface="Times New Roman" panose="02020603050405020304" pitchFamily="18" charset="0"/>
              </a:rPr>
              <a:t>requirements </a:t>
            </a:r>
            <a:r>
              <a:rPr lang="en-US" sz="1400" dirty="0">
                <a:solidFill>
                  <a:srgbClr val="0070C0"/>
                </a:solidFill>
                <a:latin typeface="Times New Roman" panose="02020603050405020304" pitchFamily="18" charset="0"/>
              </a:rPr>
              <a:t>is less than 0.01</a:t>
            </a:r>
            <a:r>
              <a:rPr lang="en-US" sz="1400" dirty="0">
                <a:solidFill>
                  <a:srgbClr val="000000"/>
                </a:solidFill>
                <a:latin typeface="Times New Roman" panose="02020603050405020304" pitchFamily="18" charset="0"/>
              </a:rPr>
              <a:t>.</a:t>
            </a:r>
            <a:endParaRPr lang="en-US" sz="1400" dirty="0"/>
          </a:p>
        </p:txBody>
      </p:sp>
      <p:sp>
        <p:nvSpPr>
          <p:cNvPr id="10" name="TextBox 9"/>
          <p:cNvSpPr txBox="1"/>
          <p:nvPr/>
        </p:nvSpPr>
        <p:spPr>
          <a:xfrm>
            <a:off x="710765" y="3819483"/>
            <a:ext cx="7722469" cy="2123658"/>
          </a:xfrm>
          <a:prstGeom prst="rect">
            <a:avLst/>
          </a:prstGeom>
          <a:noFill/>
        </p:spPr>
        <p:txBody>
          <a:bodyPr wrap="square" rtlCol="0">
            <a:spAutoFit/>
          </a:bodyPr>
          <a:lstStyle/>
          <a:p>
            <a:pPr marL="342900" indent="-342900">
              <a:buFont typeface="Arial" panose="020B0604020202020204" pitchFamily="34" charset="0"/>
              <a:buChar char="•"/>
            </a:pPr>
            <a:r>
              <a:rPr lang="en-US" sz="1200" dirty="0">
                <a:solidFill>
                  <a:srgbClr val="008000"/>
                </a:solidFill>
              </a:rPr>
              <a:t>Intent:</a:t>
            </a:r>
          </a:p>
          <a:p>
            <a:pPr marL="800100" lvl="1" indent="-342900">
              <a:buFont typeface="Arial" panose="020B0604020202020204" pitchFamily="34" charset="0"/>
              <a:buChar char="•"/>
            </a:pPr>
            <a:r>
              <a:rPr lang="en-US" sz="1200" dirty="0">
                <a:solidFill>
                  <a:srgbClr val="008000"/>
                </a:solidFill>
              </a:rPr>
              <a:t>Minimize probability of collision with large (4.5-1, particle &gt; 10 cm, mission-killer) and small (4.5-2, for disposal-critical components).</a:t>
            </a:r>
          </a:p>
          <a:p>
            <a:pPr marL="342900" indent="-342900">
              <a:buFont typeface="Arial" panose="020B0604020202020204" pitchFamily="34" charset="0"/>
              <a:buChar char="•"/>
            </a:pPr>
            <a:r>
              <a:rPr lang="en-US" sz="1200" dirty="0">
                <a:solidFill>
                  <a:srgbClr val="008000"/>
                </a:solidFill>
              </a:rPr>
              <a:t>Regions:</a:t>
            </a:r>
          </a:p>
          <a:p>
            <a:pPr marL="800100" lvl="1" indent="-342900">
              <a:buFont typeface="Arial" panose="020B0604020202020204" pitchFamily="34" charset="0"/>
              <a:buChar char="•"/>
            </a:pPr>
            <a:r>
              <a:rPr lang="en-US" sz="1200" dirty="0">
                <a:solidFill>
                  <a:srgbClr val="008000"/>
                </a:solidFill>
              </a:rPr>
              <a:t>All Earth orbits.</a:t>
            </a:r>
          </a:p>
          <a:p>
            <a:pPr marL="342900" indent="-342900">
              <a:buFont typeface="Arial" panose="020B0604020202020204" pitchFamily="34" charset="0"/>
              <a:buChar char="•"/>
            </a:pPr>
            <a:r>
              <a:rPr lang="en-US" sz="1200" dirty="0">
                <a:solidFill>
                  <a:srgbClr val="008000"/>
                </a:solidFill>
              </a:rPr>
              <a:t>Takeaways:</a:t>
            </a:r>
          </a:p>
          <a:p>
            <a:pPr marL="800100" lvl="1" indent="-342900">
              <a:buFont typeface="Arial" panose="020B0604020202020204" pitchFamily="34" charset="0"/>
              <a:buChar char="•"/>
            </a:pPr>
            <a:r>
              <a:rPr lang="en-US" sz="1200" dirty="0">
                <a:solidFill>
                  <a:srgbClr val="008000"/>
                </a:solidFill>
              </a:rPr>
              <a:t>Protection from large objects relies on conjunction assessments and collision avoidance maneuvers.</a:t>
            </a:r>
          </a:p>
          <a:p>
            <a:pPr marL="800100" lvl="1" indent="-342900">
              <a:buFont typeface="Arial" panose="020B0604020202020204" pitchFamily="34" charset="0"/>
              <a:buChar char="•"/>
            </a:pPr>
            <a:r>
              <a:rPr lang="en-US" sz="1200" dirty="0">
                <a:solidFill>
                  <a:srgbClr val="008000"/>
                </a:solidFill>
              </a:rPr>
              <a:t>Protection from small objects relies on localized shielding.</a:t>
            </a:r>
          </a:p>
          <a:p>
            <a:pPr marL="1257300" lvl="2" indent="-342900">
              <a:buFont typeface="Arial" panose="020B0604020202020204" pitchFamily="34" charset="0"/>
              <a:buChar char="•"/>
            </a:pPr>
            <a:r>
              <a:rPr lang="en-US" sz="1200" dirty="0">
                <a:solidFill>
                  <a:srgbClr val="008000"/>
                </a:solidFill>
              </a:rPr>
              <a:t>Assessment methods can be applied to other components for mission success purposes.</a:t>
            </a:r>
          </a:p>
          <a:p>
            <a:pPr marL="800100" lvl="1" indent="-342900">
              <a:buFont typeface="Arial" panose="020B0604020202020204" pitchFamily="34" charset="0"/>
              <a:buChar char="•"/>
            </a:pPr>
            <a:r>
              <a:rPr lang="en-US" sz="1200" dirty="0">
                <a:solidFill>
                  <a:srgbClr val="008000"/>
                </a:solidFill>
              </a:rPr>
              <a:t>In a constellation, the 0.001 and 0.01 corresponding limits are applied to a representative spacecraft. Risk is not cumulative.</a:t>
            </a:r>
          </a:p>
        </p:txBody>
      </p:sp>
      <p:sp>
        <p:nvSpPr>
          <p:cNvPr id="4" name="Slide Number Placeholder 3">
            <a:extLst>
              <a:ext uri="{FF2B5EF4-FFF2-40B4-BE49-F238E27FC236}">
                <a16:creationId xmlns:a16="http://schemas.microsoft.com/office/drawing/2014/main" id="{05321E93-04E9-4829-8DE4-02793844D40A}"/>
              </a:ext>
            </a:extLst>
          </p:cNvPr>
          <p:cNvSpPr>
            <a:spLocks noGrp="1"/>
          </p:cNvSpPr>
          <p:nvPr>
            <p:ph type="sldNum" sz="quarter" idx="11"/>
          </p:nvPr>
        </p:nvSpPr>
        <p:spPr/>
        <p:txBody>
          <a:bodyPr/>
          <a:lstStyle/>
          <a:p>
            <a:pPr>
              <a:defRPr/>
            </a:pPr>
            <a:fld id="{8671A67E-FBE4-4EE7-828C-3E1E89AD3382}" type="slidenum">
              <a:rPr lang="en-US" smtClean="0"/>
              <a:pPr>
                <a:defRPr/>
              </a:pPr>
              <a:t>44</a:t>
            </a:fld>
            <a:endParaRPr lang="en-US"/>
          </a:p>
        </p:txBody>
      </p:sp>
    </p:spTree>
    <p:extLst>
      <p:ext uri="{BB962C8B-B14F-4D97-AF65-F5344CB8AC3E}">
        <p14:creationId xmlns:p14="http://schemas.microsoft.com/office/powerpoint/2010/main" val="2050899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61" y="342597"/>
            <a:ext cx="6859009" cy="498123"/>
          </a:xfrm>
        </p:spPr>
        <p:txBody>
          <a:bodyPr>
            <a:normAutofit fontScale="90000"/>
          </a:bodyPr>
          <a:lstStyle/>
          <a:p>
            <a:br>
              <a:rPr lang="en-US" b="1" dirty="0"/>
            </a:br>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4.6 Postmission Disposal of Space Structures (1 of 4)</a:t>
            </a:r>
            <a:endParaRPr lang="en-US" sz="2200" dirty="0"/>
          </a:p>
        </p:txBody>
      </p:sp>
      <p:sp>
        <p:nvSpPr>
          <p:cNvPr id="3" name="Rectangle 2"/>
          <p:cNvSpPr/>
          <p:nvPr/>
        </p:nvSpPr>
        <p:spPr>
          <a:xfrm>
            <a:off x="780837" y="1383694"/>
            <a:ext cx="7589079" cy="2462213"/>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4.6-1. Natural reentry, direct reentry, or direct retrieval shall comply with the following: </a:t>
            </a:r>
          </a:p>
          <a:p>
            <a:endParaRPr lang="en-US" sz="1400" dirty="0">
              <a:solidFill>
                <a:srgbClr val="000000"/>
              </a:solidFill>
              <a:latin typeface="Times New Roman" panose="02020603050405020304" pitchFamily="18" charset="0"/>
            </a:endParaRPr>
          </a:p>
          <a:p>
            <a:pPr marL="342900" indent="-342900">
              <a:buAutoNum type="alphaLcPeriod"/>
            </a:pPr>
            <a:r>
              <a:rPr lang="en-US" sz="1400" dirty="0">
                <a:solidFill>
                  <a:srgbClr val="0070C0"/>
                </a:solidFill>
                <a:latin typeface="Times New Roman" panose="02020603050405020304" pitchFamily="18" charset="0"/>
              </a:rPr>
              <a:t>Natural reentry</a:t>
            </a:r>
            <a:r>
              <a:rPr lang="en-US" sz="1400" dirty="0">
                <a:solidFill>
                  <a:srgbClr val="000000"/>
                </a:solidFill>
                <a:latin typeface="Times New Roman" panose="02020603050405020304" pitchFamily="18" charset="0"/>
              </a:rPr>
              <a:t>: Leave the space structure in an orbit in which, using conservative projections for solar activity, atmospheric drag will </a:t>
            </a:r>
            <a:r>
              <a:rPr lang="en-US" sz="1400" dirty="0">
                <a:solidFill>
                  <a:srgbClr val="0070C0"/>
                </a:solidFill>
                <a:latin typeface="Times New Roman" panose="02020603050405020304" pitchFamily="18" charset="0"/>
              </a:rPr>
              <a:t>limit the orbital lifetime to as short as practicable </a:t>
            </a:r>
            <a:r>
              <a:rPr lang="en-US" sz="1400" dirty="0">
                <a:solidFill>
                  <a:srgbClr val="000000"/>
                </a:solidFill>
                <a:latin typeface="Times New Roman" panose="02020603050405020304" pitchFamily="18" charset="0"/>
              </a:rPr>
              <a:t>but no more than </a:t>
            </a:r>
            <a:r>
              <a:rPr lang="en-US" sz="1400" dirty="0">
                <a:solidFill>
                  <a:srgbClr val="0070C0"/>
                </a:solidFill>
                <a:latin typeface="Times New Roman" panose="02020603050405020304" pitchFamily="18" charset="0"/>
              </a:rPr>
              <a:t>25 years </a:t>
            </a:r>
            <a:r>
              <a:rPr lang="en-US" sz="1400" dirty="0">
                <a:solidFill>
                  <a:srgbClr val="000000"/>
                </a:solidFill>
                <a:latin typeface="Times New Roman" panose="02020603050405020304" pitchFamily="18" charset="0"/>
              </a:rPr>
              <a:t>after the completion of mission. </a:t>
            </a:r>
          </a:p>
          <a:p>
            <a:pPr marL="342900" indent="-342900">
              <a:buAutoNum type="alphaLcPeriod"/>
            </a:pPr>
            <a:endParaRPr lang="en-US" sz="1400" dirty="0">
              <a:solidFill>
                <a:srgbClr val="000000"/>
              </a:solidFill>
              <a:latin typeface="Times New Roman" panose="02020603050405020304" pitchFamily="18" charset="0"/>
            </a:endParaRPr>
          </a:p>
          <a:p>
            <a:pPr marL="342900" indent="-342900">
              <a:buAutoNum type="alphaLcPeriod"/>
            </a:pPr>
            <a:r>
              <a:rPr lang="en-US" sz="1400" dirty="0">
                <a:solidFill>
                  <a:srgbClr val="000000"/>
                </a:solidFill>
                <a:latin typeface="Times New Roman" panose="02020603050405020304" pitchFamily="18" charset="0"/>
              </a:rPr>
              <a:t>Direct reentry: </a:t>
            </a:r>
            <a:r>
              <a:rPr lang="en-US" sz="1400" dirty="0">
                <a:latin typeface="Times New Roman" panose="02020603050405020304" pitchFamily="18" charset="0"/>
              </a:rPr>
              <a:t>Maneuver the space structure into a </a:t>
            </a:r>
            <a:r>
              <a:rPr lang="en-US" sz="1400" dirty="0">
                <a:solidFill>
                  <a:srgbClr val="0070C0"/>
                </a:solidFill>
                <a:latin typeface="Times New Roman" panose="02020603050405020304" pitchFamily="18" charset="0"/>
              </a:rPr>
              <a:t>controlled de-orbit </a:t>
            </a:r>
            <a:r>
              <a:rPr lang="en-US" sz="1400" dirty="0">
                <a:latin typeface="Times New Roman" panose="02020603050405020304" pitchFamily="18" charset="0"/>
              </a:rPr>
              <a:t>trajectory as soon as practical after completion of mission. </a:t>
            </a:r>
          </a:p>
          <a:p>
            <a:pPr marL="342900" indent="-342900">
              <a:buAutoNum type="alphaLcPeriod"/>
            </a:pPr>
            <a:endParaRPr lang="en-US" sz="1400" dirty="0">
              <a:latin typeface="Times New Roman" panose="02020603050405020304" pitchFamily="18" charset="0"/>
            </a:endParaRPr>
          </a:p>
          <a:p>
            <a:pPr marL="342900" indent="-342900">
              <a:buAutoNum type="alphaLcPeriod"/>
            </a:pPr>
            <a:r>
              <a:rPr lang="en-US" sz="1400" dirty="0">
                <a:latin typeface="Times New Roman" panose="02020603050405020304" pitchFamily="18" charset="0"/>
              </a:rPr>
              <a:t>Direct retrieval: Retrieve the space structure and remove it from orbit within 10 years after completion of mission. </a:t>
            </a:r>
          </a:p>
        </p:txBody>
      </p:sp>
      <p:sp>
        <p:nvSpPr>
          <p:cNvPr id="10" name="TextBox 9"/>
          <p:cNvSpPr txBox="1"/>
          <p:nvPr/>
        </p:nvSpPr>
        <p:spPr>
          <a:xfrm>
            <a:off x="774084" y="4175549"/>
            <a:ext cx="7722469" cy="1938992"/>
          </a:xfrm>
          <a:prstGeom prst="rect">
            <a:avLst/>
          </a:prstGeom>
          <a:noFill/>
        </p:spPr>
        <p:txBody>
          <a:bodyPr wrap="square" rtlCol="0">
            <a:spAutoFit/>
          </a:bodyPr>
          <a:lstStyle/>
          <a:p>
            <a:pPr marL="342900" indent="-342900">
              <a:buFont typeface="Arial" panose="020B0604020202020204" pitchFamily="34" charset="0"/>
              <a:buChar char="•"/>
            </a:pPr>
            <a:r>
              <a:rPr lang="en-US" sz="1200" dirty="0">
                <a:solidFill>
                  <a:srgbClr val="008000"/>
                </a:solidFill>
              </a:rPr>
              <a:t>Intent:</a:t>
            </a:r>
          </a:p>
          <a:p>
            <a:pPr marL="800100" lvl="1" indent="-342900">
              <a:buFont typeface="Arial" panose="020B0604020202020204" pitchFamily="34" charset="0"/>
              <a:buChar char="•"/>
            </a:pPr>
            <a:r>
              <a:rPr lang="en-US" sz="1200" dirty="0">
                <a:solidFill>
                  <a:srgbClr val="008000"/>
                </a:solidFill>
              </a:rPr>
              <a:t>Minimize accumulation of large debris to reduce collision risk.</a:t>
            </a:r>
          </a:p>
          <a:p>
            <a:pPr marL="342900" indent="-342900">
              <a:buFont typeface="Arial" panose="020B0604020202020204" pitchFamily="34" charset="0"/>
              <a:buChar char="•"/>
            </a:pPr>
            <a:r>
              <a:rPr lang="en-US" sz="1200" dirty="0">
                <a:solidFill>
                  <a:srgbClr val="008000"/>
                </a:solidFill>
              </a:rPr>
              <a:t>Region(s):</a:t>
            </a:r>
          </a:p>
          <a:p>
            <a:pPr marL="800100" lvl="1" indent="-342900">
              <a:buFont typeface="Arial" panose="020B0604020202020204" pitchFamily="34" charset="0"/>
              <a:buChar char="•"/>
            </a:pPr>
            <a:r>
              <a:rPr lang="en-US" sz="1200" dirty="0">
                <a:solidFill>
                  <a:srgbClr val="008000"/>
                </a:solidFill>
              </a:rPr>
              <a:t>LEO</a:t>
            </a:r>
          </a:p>
          <a:p>
            <a:pPr marL="342900" indent="-342900">
              <a:buFont typeface="Arial" panose="020B0604020202020204" pitchFamily="34" charset="0"/>
              <a:buChar char="•"/>
            </a:pPr>
            <a:r>
              <a:rPr lang="en-US" sz="1200" dirty="0">
                <a:solidFill>
                  <a:srgbClr val="008000"/>
                </a:solidFill>
              </a:rPr>
              <a:t>Takeaways:</a:t>
            </a:r>
          </a:p>
          <a:p>
            <a:pPr marL="800100" lvl="1" indent="-342900">
              <a:buFont typeface="Arial" panose="020B0604020202020204" pitchFamily="34" charset="0"/>
              <a:buChar char="•"/>
            </a:pPr>
            <a:r>
              <a:rPr lang="en-US" sz="1200" dirty="0">
                <a:solidFill>
                  <a:srgbClr val="008000"/>
                </a:solidFill>
              </a:rPr>
              <a:t>This is the source of the so-called “25-year rule”.</a:t>
            </a:r>
          </a:p>
          <a:p>
            <a:pPr marL="800100" lvl="1" indent="-342900">
              <a:buFont typeface="Arial" panose="020B0604020202020204" pitchFamily="34" charset="0"/>
              <a:buChar char="•"/>
            </a:pPr>
            <a:r>
              <a:rPr lang="en-US" sz="1200" dirty="0">
                <a:solidFill>
                  <a:srgbClr val="008000"/>
                </a:solidFill>
              </a:rPr>
              <a:t>Most spacecraft below 600 km meet the requirement. </a:t>
            </a:r>
          </a:p>
          <a:p>
            <a:pPr marL="800100" lvl="1" indent="-342900">
              <a:buFont typeface="Arial" panose="020B0604020202020204" pitchFamily="34" charset="0"/>
              <a:buChar char="•"/>
            </a:pPr>
            <a:r>
              <a:rPr lang="en-US" sz="1200" dirty="0">
                <a:solidFill>
                  <a:srgbClr val="008000"/>
                </a:solidFill>
              </a:rPr>
              <a:t>Uncontrolled reentry should meet the “25-years” rule </a:t>
            </a:r>
            <a:r>
              <a:rPr lang="en-US" sz="1200" u="sng" dirty="0">
                <a:solidFill>
                  <a:srgbClr val="008000"/>
                </a:solidFill>
              </a:rPr>
              <a:t>AND</a:t>
            </a:r>
            <a:r>
              <a:rPr lang="en-US" sz="1200" dirty="0">
                <a:solidFill>
                  <a:srgbClr val="008000"/>
                </a:solidFill>
              </a:rPr>
              <a:t> the Requirement 4.7-1 (more on this later). </a:t>
            </a:r>
          </a:p>
          <a:p>
            <a:pPr marL="800100" lvl="1" indent="-342900">
              <a:buFont typeface="Arial" panose="020B0604020202020204" pitchFamily="34" charset="0"/>
              <a:buChar char="•"/>
            </a:pPr>
            <a:endParaRPr lang="en-US" sz="1200" dirty="0">
              <a:solidFill>
                <a:srgbClr val="008000"/>
              </a:solidFill>
            </a:endParaRPr>
          </a:p>
        </p:txBody>
      </p:sp>
      <p:sp>
        <p:nvSpPr>
          <p:cNvPr id="5" name="Slide Number Placeholder 4">
            <a:extLst>
              <a:ext uri="{FF2B5EF4-FFF2-40B4-BE49-F238E27FC236}">
                <a16:creationId xmlns:a16="http://schemas.microsoft.com/office/drawing/2014/main" id="{91A82990-1FD4-4955-A7A7-7C9EEE16AE89}"/>
              </a:ext>
            </a:extLst>
          </p:cNvPr>
          <p:cNvSpPr>
            <a:spLocks noGrp="1"/>
          </p:cNvSpPr>
          <p:nvPr>
            <p:ph type="sldNum" sz="quarter" idx="11"/>
          </p:nvPr>
        </p:nvSpPr>
        <p:spPr/>
        <p:txBody>
          <a:bodyPr/>
          <a:lstStyle/>
          <a:p>
            <a:pPr>
              <a:defRPr/>
            </a:pPr>
            <a:fld id="{8671A67E-FBE4-4EE7-828C-3E1E89AD3382}" type="slidenum">
              <a:rPr lang="en-US" smtClean="0"/>
              <a:pPr>
                <a:defRPr/>
              </a:pPr>
              <a:t>45</a:t>
            </a:fld>
            <a:endParaRPr lang="en-US"/>
          </a:p>
        </p:txBody>
      </p:sp>
    </p:spTree>
    <p:extLst>
      <p:ext uri="{BB962C8B-B14F-4D97-AF65-F5344CB8AC3E}">
        <p14:creationId xmlns:p14="http://schemas.microsoft.com/office/powerpoint/2010/main" val="4094109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0" y="486381"/>
            <a:ext cx="6793731"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sz="2200" b="1" dirty="0"/>
              <a:t>4.6 Postmission Disposal of Space Structures (2 of 4)</a:t>
            </a:r>
            <a:endParaRPr lang="en-US" sz="2200" dirty="0"/>
          </a:p>
        </p:txBody>
      </p:sp>
      <p:sp>
        <p:nvSpPr>
          <p:cNvPr id="5" name="Rectangle 4"/>
          <p:cNvSpPr/>
          <p:nvPr/>
        </p:nvSpPr>
        <p:spPr>
          <a:xfrm>
            <a:off x="456538" y="1188615"/>
            <a:ext cx="7786277" cy="2893100"/>
          </a:xfrm>
          <a:prstGeom prst="rect">
            <a:avLst/>
          </a:prstGeom>
          <a:ln>
            <a:solidFill>
              <a:schemeClr val="tx1"/>
            </a:solidFill>
          </a:ln>
        </p:spPr>
        <p:txBody>
          <a:bodyPr wrap="square">
            <a:spAutoFit/>
          </a:bodyPr>
          <a:lstStyle/>
          <a:p>
            <a:r>
              <a:rPr lang="en-US" sz="1400" dirty="0">
                <a:latin typeface="Times New Roman" panose="02020603050405020304" pitchFamily="18" charset="0"/>
              </a:rPr>
              <a:t>Requirement 4.6-2. </a:t>
            </a:r>
            <a:r>
              <a:rPr lang="en-US" sz="1400" dirty="0">
                <a:solidFill>
                  <a:srgbClr val="0070C0"/>
                </a:solidFill>
                <a:latin typeface="Times New Roman" panose="02020603050405020304" pitchFamily="18" charset="0"/>
              </a:rPr>
              <a:t>Storage and Earth escape </a:t>
            </a:r>
            <a:r>
              <a:rPr lang="en-US" sz="1400" dirty="0">
                <a:latin typeface="Times New Roman" panose="02020603050405020304" pitchFamily="18" charset="0"/>
              </a:rPr>
              <a:t>shall comply with the following: </a:t>
            </a:r>
          </a:p>
          <a:p>
            <a:pPr marL="342900" indent="-342900">
              <a:buFont typeface="+mj-lt"/>
              <a:buAutoNum type="alphaLcPeriod"/>
            </a:pPr>
            <a:r>
              <a:rPr lang="en-US" sz="1400" dirty="0">
                <a:solidFill>
                  <a:srgbClr val="0070C0"/>
                </a:solidFill>
                <a:latin typeface="Times New Roman" panose="02020603050405020304" pitchFamily="18" charset="0"/>
              </a:rPr>
              <a:t>Storage between LEO and GEO</a:t>
            </a:r>
            <a:r>
              <a:rPr lang="en-US" sz="1400" dirty="0">
                <a:latin typeface="Times New Roman" panose="02020603050405020304" pitchFamily="18" charset="0"/>
              </a:rPr>
              <a:t>: </a:t>
            </a:r>
          </a:p>
          <a:p>
            <a:pPr marL="800100" lvl="1" indent="-342900">
              <a:buFont typeface="+mj-lt"/>
              <a:buAutoNum type="arabicParenR"/>
            </a:pPr>
            <a:r>
              <a:rPr lang="en-US" sz="1400" dirty="0">
                <a:latin typeface="Times New Roman" panose="02020603050405020304" pitchFamily="18" charset="0"/>
              </a:rPr>
              <a:t>Maneuver to a </a:t>
            </a:r>
            <a:r>
              <a:rPr lang="en-US" sz="1400" dirty="0">
                <a:solidFill>
                  <a:srgbClr val="0070C0"/>
                </a:solidFill>
                <a:latin typeface="Times New Roman" panose="02020603050405020304" pitchFamily="18" charset="0"/>
              </a:rPr>
              <a:t>highly eccentric disposal orbit (e.g., GEO transfer orbit) </a:t>
            </a:r>
            <a:r>
              <a:rPr lang="en-US" sz="1400" dirty="0">
                <a:latin typeface="Times New Roman" panose="02020603050405020304" pitchFamily="18" charset="0"/>
              </a:rPr>
              <a:t>where (i) </a:t>
            </a:r>
            <a:r>
              <a:rPr lang="en-US" sz="1400" dirty="0">
                <a:solidFill>
                  <a:srgbClr val="0070C0"/>
                </a:solidFill>
                <a:latin typeface="Times New Roman" panose="02020603050405020304" pitchFamily="18" charset="0"/>
              </a:rPr>
              <a:t>perigee</a:t>
            </a:r>
            <a:r>
              <a:rPr lang="en-US" sz="1400" dirty="0">
                <a:latin typeface="Times New Roman" panose="02020603050405020304" pitchFamily="18" charset="0"/>
              </a:rPr>
              <a:t> altitude remains </a:t>
            </a:r>
            <a:r>
              <a:rPr lang="en-US" sz="1400" dirty="0">
                <a:solidFill>
                  <a:srgbClr val="0070C0"/>
                </a:solidFill>
                <a:latin typeface="Times New Roman" panose="02020603050405020304" pitchFamily="18" charset="0"/>
              </a:rPr>
              <a:t>above 2000 km for at least 100 years</a:t>
            </a:r>
            <a:r>
              <a:rPr lang="en-US" sz="1400" dirty="0">
                <a:latin typeface="Times New Roman" panose="02020603050405020304" pitchFamily="18" charset="0"/>
              </a:rPr>
              <a:t>, (ii) </a:t>
            </a:r>
            <a:r>
              <a:rPr lang="en-US" sz="1400" dirty="0">
                <a:solidFill>
                  <a:srgbClr val="0070C0"/>
                </a:solidFill>
                <a:latin typeface="Times New Roman" panose="02020603050405020304" pitchFamily="18" charset="0"/>
              </a:rPr>
              <a:t>apogee </a:t>
            </a:r>
            <a:r>
              <a:rPr lang="en-US" sz="1400" dirty="0">
                <a:latin typeface="Times New Roman" panose="02020603050405020304" pitchFamily="18" charset="0"/>
              </a:rPr>
              <a:t>altitude remains </a:t>
            </a:r>
            <a:r>
              <a:rPr lang="en-US" sz="1400" dirty="0">
                <a:solidFill>
                  <a:srgbClr val="0070C0"/>
                </a:solidFill>
                <a:latin typeface="Times New Roman" panose="02020603050405020304" pitchFamily="18" charset="0"/>
              </a:rPr>
              <a:t>below 35,586 km for at least 100 years</a:t>
            </a:r>
            <a:r>
              <a:rPr lang="en-US" sz="1400" dirty="0">
                <a:latin typeface="Times New Roman" panose="02020603050405020304" pitchFamily="18" charset="0"/>
              </a:rPr>
              <a:t>, and (iii) the time spent by the space structure between </a:t>
            </a:r>
            <a:r>
              <a:rPr lang="en-US" sz="1400" dirty="0">
                <a:solidFill>
                  <a:srgbClr val="0070C0"/>
                </a:solidFill>
                <a:latin typeface="Times New Roman" panose="02020603050405020304" pitchFamily="18" charset="0"/>
              </a:rPr>
              <a:t>20,182 +/- 300 km is limited to 25 years or less over 200 years</a:t>
            </a:r>
            <a:r>
              <a:rPr lang="en-US" sz="1400" dirty="0">
                <a:latin typeface="Times New Roman" panose="02020603050405020304" pitchFamily="18" charset="0"/>
              </a:rPr>
              <a:t>; or, </a:t>
            </a:r>
          </a:p>
          <a:p>
            <a:pPr marL="800100" lvl="1" indent="-342900">
              <a:buFont typeface="+mj-lt"/>
              <a:buAutoNum type="arabicParenR"/>
            </a:pPr>
            <a:r>
              <a:rPr lang="en-US" sz="1400" dirty="0">
                <a:latin typeface="Times New Roman" panose="02020603050405020304" pitchFamily="18" charset="0"/>
              </a:rPr>
              <a:t>Maneuver to a </a:t>
            </a:r>
            <a:r>
              <a:rPr lang="en-US" sz="1400" dirty="0">
                <a:solidFill>
                  <a:srgbClr val="0070C0"/>
                </a:solidFill>
                <a:latin typeface="Times New Roman" panose="02020603050405020304" pitchFamily="18" charset="0"/>
              </a:rPr>
              <a:t>near-circular disposal orbit </a:t>
            </a:r>
            <a:r>
              <a:rPr lang="en-US" sz="1400" dirty="0">
                <a:latin typeface="Times New Roman" panose="02020603050405020304" pitchFamily="18" charset="0"/>
              </a:rPr>
              <a:t>to (i) </a:t>
            </a:r>
            <a:r>
              <a:rPr lang="en-US" sz="1400" dirty="0">
                <a:solidFill>
                  <a:srgbClr val="0070C0"/>
                </a:solidFill>
                <a:latin typeface="Times New Roman" panose="02020603050405020304" pitchFamily="18" charset="0"/>
              </a:rPr>
              <a:t>avoid crossing 20,182 +/- 300 km, the GEO zone, and the LEO zone for at least 100 years</a:t>
            </a:r>
            <a:r>
              <a:rPr lang="en-US" sz="1400" dirty="0">
                <a:latin typeface="Times New Roman" panose="02020603050405020304" pitchFamily="18" charset="0"/>
              </a:rPr>
              <a:t>, and (ii) limit the risk to other operational constellations, for example, by </a:t>
            </a:r>
            <a:r>
              <a:rPr lang="en-US" sz="1400" dirty="0">
                <a:solidFill>
                  <a:srgbClr val="0070C0"/>
                </a:solidFill>
                <a:latin typeface="Times New Roman" panose="02020603050405020304" pitchFamily="18" charset="0"/>
              </a:rPr>
              <a:t>avoiding crossing the altitudes occupied by known missions of 10 or more spacecraft using near-circular orbits, for 100 years</a:t>
            </a:r>
            <a:r>
              <a:rPr lang="en-US" sz="1400" dirty="0">
                <a:latin typeface="Times New Roman" panose="02020603050405020304" pitchFamily="18" charset="0"/>
              </a:rPr>
              <a:t>. </a:t>
            </a:r>
          </a:p>
          <a:p>
            <a:r>
              <a:rPr lang="en-US" sz="1400" dirty="0">
                <a:latin typeface="Times New Roman" panose="02020603050405020304" pitchFamily="18" charset="0"/>
              </a:rPr>
              <a:t>b. </a:t>
            </a:r>
            <a:r>
              <a:rPr lang="en-US" sz="1400" dirty="0">
                <a:solidFill>
                  <a:srgbClr val="0070C0"/>
                </a:solidFill>
                <a:latin typeface="Times New Roman" panose="02020603050405020304" pitchFamily="18" charset="0"/>
              </a:rPr>
              <a:t>Storage above GEO</a:t>
            </a:r>
            <a:r>
              <a:rPr lang="en-US" sz="1400" dirty="0">
                <a:latin typeface="Times New Roman" panose="02020603050405020304" pitchFamily="18" charset="0"/>
              </a:rPr>
              <a:t>: Maneuver to a disposal orbit above GEO with a </a:t>
            </a:r>
            <a:r>
              <a:rPr lang="en-US" sz="1400" dirty="0">
                <a:solidFill>
                  <a:srgbClr val="0070C0"/>
                </a:solidFill>
                <a:latin typeface="Times New Roman" panose="02020603050405020304" pitchFamily="18" charset="0"/>
              </a:rPr>
              <a:t>predicted minimum perigee altitude of 35,986 km for a period of at least 100 years</a:t>
            </a:r>
            <a:r>
              <a:rPr lang="en-US" sz="1400" dirty="0">
                <a:latin typeface="Times New Roman" panose="02020603050405020304" pitchFamily="18" charset="0"/>
              </a:rPr>
              <a:t> after disposal. </a:t>
            </a:r>
          </a:p>
          <a:p>
            <a:r>
              <a:rPr lang="en-US" sz="1400" dirty="0">
                <a:latin typeface="Times New Roman" panose="02020603050405020304" pitchFamily="18" charset="0"/>
              </a:rPr>
              <a:t>c. </a:t>
            </a:r>
            <a:r>
              <a:rPr lang="en-US" sz="1400" dirty="0">
                <a:solidFill>
                  <a:srgbClr val="0070C0"/>
                </a:solidFill>
                <a:latin typeface="Times New Roman" panose="02020603050405020304" pitchFamily="18" charset="0"/>
              </a:rPr>
              <a:t>Earth escape</a:t>
            </a:r>
            <a:r>
              <a:rPr lang="en-US" sz="1400" dirty="0">
                <a:latin typeface="Times New Roman" panose="02020603050405020304" pitchFamily="18" charset="0"/>
              </a:rPr>
              <a:t>: Maneuver to a </a:t>
            </a:r>
            <a:r>
              <a:rPr lang="en-US" sz="1400" dirty="0">
                <a:solidFill>
                  <a:srgbClr val="0070C0"/>
                </a:solidFill>
                <a:latin typeface="Times New Roman" panose="02020603050405020304" pitchFamily="18" charset="0"/>
              </a:rPr>
              <a:t>heliocentric</a:t>
            </a:r>
            <a:r>
              <a:rPr lang="en-US" sz="1400" dirty="0">
                <a:latin typeface="Times New Roman" panose="02020603050405020304" pitchFamily="18" charset="0"/>
              </a:rPr>
              <a:t>, Earth-escape trajectory. </a:t>
            </a:r>
          </a:p>
        </p:txBody>
      </p:sp>
      <p:sp>
        <p:nvSpPr>
          <p:cNvPr id="7" name="TextBox 6"/>
          <p:cNvSpPr txBox="1"/>
          <p:nvPr/>
        </p:nvSpPr>
        <p:spPr>
          <a:xfrm>
            <a:off x="213740" y="4247961"/>
            <a:ext cx="8716520" cy="2123658"/>
          </a:xfrm>
          <a:prstGeom prst="rect">
            <a:avLst/>
          </a:prstGeom>
          <a:noFill/>
        </p:spPr>
        <p:txBody>
          <a:bodyPr wrap="square" rtlCol="0">
            <a:spAutoFit/>
          </a:bodyPr>
          <a:lstStyle/>
          <a:p>
            <a:pPr marL="342900" indent="-342900">
              <a:buFont typeface="Arial" panose="020B0604020202020204" pitchFamily="34" charset="0"/>
              <a:buChar char="•"/>
            </a:pPr>
            <a:r>
              <a:rPr lang="en-US" sz="1200" dirty="0">
                <a:solidFill>
                  <a:srgbClr val="008000"/>
                </a:solidFill>
              </a:rPr>
              <a:t>Intent:</a:t>
            </a:r>
          </a:p>
          <a:p>
            <a:pPr marL="800100" lvl="1" indent="-342900">
              <a:buFont typeface="Arial" panose="020B0604020202020204" pitchFamily="34" charset="0"/>
              <a:buChar char="•"/>
            </a:pPr>
            <a:r>
              <a:rPr lang="en-US" sz="1200" dirty="0">
                <a:solidFill>
                  <a:srgbClr val="008000"/>
                </a:solidFill>
              </a:rPr>
              <a:t>Minimize accumulation of large debris to reduce collision risk.</a:t>
            </a:r>
          </a:p>
          <a:p>
            <a:pPr marL="342900" indent="-342900">
              <a:buFont typeface="Arial" panose="020B0604020202020204" pitchFamily="34" charset="0"/>
              <a:buChar char="•"/>
            </a:pPr>
            <a:r>
              <a:rPr lang="en-US" sz="1200" dirty="0">
                <a:solidFill>
                  <a:srgbClr val="008000"/>
                </a:solidFill>
              </a:rPr>
              <a:t>Regions:</a:t>
            </a:r>
          </a:p>
          <a:p>
            <a:pPr marL="800100" lvl="1" indent="-342900">
              <a:buFont typeface="Arial" panose="020B0604020202020204" pitchFamily="34" charset="0"/>
              <a:buChar char="•"/>
            </a:pPr>
            <a:r>
              <a:rPr lang="en-US" sz="1200" dirty="0">
                <a:solidFill>
                  <a:srgbClr val="008000"/>
                </a:solidFill>
              </a:rPr>
              <a:t>GEO, MEO</a:t>
            </a:r>
          </a:p>
          <a:p>
            <a:pPr marL="800100" lvl="1" indent="-342900">
              <a:buFont typeface="Arial" panose="020B0604020202020204" pitchFamily="34" charset="0"/>
              <a:buChar char="•"/>
            </a:pPr>
            <a:r>
              <a:rPr lang="en-US" sz="1200" dirty="0">
                <a:solidFill>
                  <a:srgbClr val="008000"/>
                </a:solidFill>
              </a:rPr>
              <a:t>Earth escape trajectory</a:t>
            </a:r>
          </a:p>
          <a:p>
            <a:pPr marL="342900" indent="-342900">
              <a:buFont typeface="Arial" panose="020B0604020202020204" pitchFamily="34" charset="0"/>
              <a:buChar char="•"/>
            </a:pPr>
            <a:r>
              <a:rPr lang="en-US" sz="1200" dirty="0">
                <a:solidFill>
                  <a:srgbClr val="008000"/>
                </a:solidFill>
              </a:rPr>
              <a:t>Takeaways:</a:t>
            </a:r>
          </a:p>
          <a:p>
            <a:pPr marL="800100" lvl="1" indent="-342900">
              <a:buFont typeface="Arial" panose="020B0604020202020204" pitchFamily="34" charset="0"/>
              <a:buChar char="•"/>
            </a:pPr>
            <a:r>
              <a:rPr lang="en-US" sz="1200" dirty="0">
                <a:solidFill>
                  <a:srgbClr val="008000"/>
                </a:solidFill>
              </a:rPr>
              <a:t>Requirement 4.6-2 defines the so-called “graveyard orbit” for GEO spacecraft.</a:t>
            </a:r>
          </a:p>
          <a:p>
            <a:pPr marL="800100" lvl="1" indent="-342900">
              <a:buFont typeface="Arial" panose="020B0604020202020204" pitchFamily="34" charset="0"/>
              <a:buChar char="•"/>
            </a:pPr>
            <a:r>
              <a:rPr lang="en-US" sz="1200" dirty="0">
                <a:solidFill>
                  <a:srgbClr val="008000"/>
                </a:solidFill>
              </a:rPr>
              <a:t>In MEO, the main driver is to protect the GPS constellation.</a:t>
            </a:r>
          </a:p>
          <a:p>
            <a:pPr marL="800100" lvl="1" indent="-342900">
              <a:buFont typeface="Arial" panose="020B0604020202020204" pitchFamily="34" charset="0"/>
              <a:buChar char="•"/>
            </a:pPr>
            <a:r>
              <a:rPr lang="en-US" sz="1200" dirty="0">
                <a:solidFill>
                  <a:srgbClr val="008000"/>
                </a:solidFill>
              </a:rPr>
              <a:t>It is recognized that propagating an orbit for 100 years involve large uncertainty and propagation errors. For this reason, it is enough to apply the current knowledge and tools to satisfy the requirement, even if the simulation is not as accurate as short-term predictions.</a:t>
            </a:r>
          </a:p>
        </p:txBody>
      </p:sp>
      <p:sp>
        <p:nvSpPr>
          <p:cNvPr id="4" name="Slide Number Placeholder 3">
            <a:extLst>
              <a:ext uri="{FF2B5EF4-FFF2-40B4-BE49-F238E27FC236}">
                <a16:creationId xmlns:a16="http://schemas.microsoft.com/office/drawing/2014/main" id="{C8BE7B3F-4A6E-42BE-AFC6-174F36F8FE31}"/>
              </a:ext>
            </a:extLst>
          </p:cNvPr>
          <p:cNvSpPr>
            <a:spLocks noGrp="1"/>
          </p:cNvSpPr>
          <p:nvPr>
            <p:ph type="sldNum" sz="quarter" idx="11"/>
          </p:nvPr>
        </p:nvSpPr>
        <p:spPr/>
        <p:txBody>
          <a:bodyPr/>
          <a:lstStyle/>
          <a:p>
            <a:pPr>
              <a:defRPr/>
            </a:pPr>
            <a:fld id="{8671A67E-FBE4-4EE7-828C-3E1E89AD3382}" type="slidenum">
              <a:rPr lang="en-US" smtClean="0"/>
              <a:pPr>
                <a:defRPr/>
              </a:pPr>
              <a:t>46</a:t>
            </a:fld>
            <a:endParaRPr lang="en-US"/>
          </a:p>
        </p:txBody>
      </p:sp>
    </p:spTree>
    <p:extLst>
      <p:ext uri="{BB962C8B-B14F-4D97-AF65-F5344CB8AC3E}">
        <p14:creationId xmlns:p14="http://schemas.microsoft.com/office/powerpoint/2010/main" val="608553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6537" y="379413"/>
            <a:ext cx="7722469" cy="760412"/>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000" b="1" dirty="0"/>
            </a:br>
            <a:r>
              <a:rPr lang="en-US" sz="2000" b="1" dirty="0"/>
              <a:t>4.6 Postmission Disposal of Space Structures (3 of 4)</a:t>
            </a:r>
            <a:endParaRPr lang="en-US" sz="2000" dirty="0"/>
          </a:p>
        </p:txBody>
      </p:sp>
      <p:sp>
        <p:nvSpPr>
          <p:cNvPr id="8" name="TextBox 7"/>
          <p:cNvSpPr txBox="1"/>
          <p:nvPr/>
        </p:nvSpPr>
        <p:spPr>
          <a:xfrm>
            <a:off x="710765" y="4062869"/>
            <a:ext cx="7722469" cy="2000548"/>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rgbClr val="008000"/>
                </a:solidFill>
              </a:rPr>
              <a:t>Intent:</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8000"/>
                </a:solidFill>
                <a:effectLst/>
                <a:uLnTx/>
                <a:uFillTx/>
                <a:latin typeface="Arial" charset="0"/>
                <a:ea typeface="ＭＳ Ｐゴシック" pitchFamily="34" charset="-128"/>
              </a:rPr>
              <a:t>Minimize accumulation of large debris to reduce collision risk.</a:t>
            </a:r>
          </a:p>
          <a:p>
            <a:pPr marL="342900" indent="-342900">
              <a:buFont typeface="Arial" panose="020B0604020202020204" pitchFamily="34" charset="0"/>
              <a:buChar char="•"/>
            </a:pPr>
            <a:r>
              <a:rPr lang="en-US" sz="1400" dirty="0">
                <a:solidFill>
                  <a:srgbClr val="008000"/>
                </a:solidFill>
              </a:rPr>
              <a:t>Regions:</a:t>
            </a:r>
          </a:p>
          <a:p>
            <a:pPr marL="800100" lvl="1" indent="-342900">
              <a:buFont typeface="Arial" panose="020B0604020202020204" pitchFamily="34" charset="0"/>
              <a:buChar char="•"/>
            </a:pPr>
            <a:r>
              <a:rPr lang="en-US" sz="1400" dirty="0">
                <a:solidFill>
                  <a:srgbClr val="008000"/>
                </a:solidFill>
              </a:rPr>
              <a:t>MEO</a:t>
            </a:r>
          </a:p>
          <a:p>
            <a:pPr marL="800100" lvl="1" indent="-342900">
              <a:buFont typeface="Arial" panose="020B0604020202020204" pitchFamily="34" charset="0"/>
              <a:buChar char="•"/>
            </a:pPr>
            <a:r>
              <a:rPr lang="en-US" sz="1400" dirty="0">
                <a:solidFill>
                  <a:srgbClr val="008000"/>
                </a:solidFill>
              </a:rPr>
              <a:t>Missions that cross more than one region (LEO-MEO, MEO-GEO)</a:t>
            </a:r>
          </a:p>
          <a:p>
            <a:pPr marL="800100" lvl="1" indent="-342900">
              <a:buFont typeface="Arial" panose="020B0604020202020204" pitchFamily="34" charset="0"/>
              <a:buChar char="•"/>
            </a:pPr>
            <a:r>
              <a:rPr lang="en-US" sz="1400" dirty="0">
                <a:solidFill>
                  <a:srgbClr val="008000"/>
                </a:solidFill>
              </a:rPr>
              <a:t>Other long-term reentry orbits (undefined)</a:t>
            </a:r>
          </a:p>
          <a:p>
            <a:pPr marL="342900" indent="-342900">
              <a:buFont typeface="Arial" panose="020B0604020202020204" pitchFamily="34" charset="0"/>
              <a:buChar char="•"/>
            </a:pPr>
            <a:r>
              <a:rPr lang="en-US" sz="1400" dirty="0">
                <a:solidFill>
                  <a:srgbClr val="008000"/>
                </a:solidFill>
              </a:rPr>
              <a:t>Takeaways:</a:t>
            </a:r>
          </a:p>
          <a:p>
            <a:pPr marL="800100" lvl="1" indent="-342900">
              <a:buFont typeface="Arial" panose="020B0604020202020204" pitchFamily="34" charset="0"/>
              <a:buChar char="•"/>
            </a:pPr>
            <a:r>
              <a:rPr lang="en-US" sz="1400" dirty="0">
                <a:solidFill>
                  <a:srgbClr val="008000"/>
                </a:solidFill>
              </a:rPr>
              <a:t>Addresses missions that are not LEO-only, GEO-only, nor Earth-escape.</a:t>
            </a:r>
          </a:p>
          <a:p>
            <a:pPr marL="800100" lvl="1" indent="-342900">
              <a:buFont typeface="Arial" panose="020B0604020202020204" pitchFamily="34" charset="0"/>
              <a:buChar char="•"/>
            </a:pPr>
            <a:r>
              <a:rPr lang="en-US" sz="1400" dirty="0">
                <a:solidFill>
                  <a:srgbClr val="008000"/>
                </a:solidFill>
              </a:rPr>
              <a:t>Not clear which “other orbits” are envisioned.</a:t>
            </a:r>
          </a:p>
        </p:txBody>
      </p:sp>
      <p:sp>
        <p:nvSpPr>
          <p:cNvPr id="10" name="Content Placeholder 2">
            <a:extLst>
              <a:ext uri="{FF2B5EF4-FFF2-40B4-BE49-F238E27FC236}">
                <a16:creationId xmlns:a16="http://schemas.microsoft.com/office/drawing/2014/main" id="{85F76313-DAA8-4AC2-B3D6-3F756A9F49C3}"/>
              </a:ext>
            </a:extLst>
          </p:cNvPr>
          <p:cNvSpPr>
            <a:spLocks noGrp="1"/>
          </p:cNvSpPr>
          <p:nvPr>
            <p:ph idx="1"/>
          </p:nvPr>
        </p:nvSpPr>
        <p:spPr>
          <a:xfrm>
            <a:off x="587504" y="1383361"/>
            <a:ext cx="7968992" cy="2283387"/>
          </a:xfrm>
          <a:ln w="9525">
            <a:solidFill>
              <a:schemeClr val="tx1"/>
            </a:solidFill>
          </a:ln>
        </p:spPr>
        <p:txBody>
          <a:bodyPr/>
          <a:lstStyle/>
          <a:p>
            <a:pPr marL="0" indent="0">
              <a:buNone/>
            </a:pPr>
            <a:r>
              <a:rPr lang="en-US" sz="1400" dirty="0">
                <a:latin typeface="Times New Roman" panose="02020603050405020304" pitchFamily="18" charset="0"/>
              </a:rPr>
              <a:t>Requirement 4.6-3. Long-term reentry for space structures in </a:t>
            </a:r>
            <a:r>
              <a:rPr lang="en-US" sz="1400" dirty="0">
                <a:solidFill>
                  <a:srgbClr val="0070C0"/>
                </a:solidFill>
                <a:latin typeface="Times New Roman" panose="02020603050405020304" pitchFamily="18" charset="0"/>
              </a:rPr>
              <a:t>Medium Earth Orbit (MEO), Tundra orbits, highly inclined GEO, and other orbits </a:t>
            </a:r>
            <a:r>
              <a:rPr lang="en-US" sz="1400" dirty="0">
                <a:latin typeface="Times New Roman" panose="02020603050405020304" pitchFamily="18" charset="0"/>
              </a:rPr>
              <a:t>shall: </a:t>
            </a:r>
          </a:p>
          <a:p>
            <a:pPr marL="0" indent="0">
              <a:buNone/>
            </a:pPr>
            <a:r>
              <a:rPr lang="en-US" sz="1400" dirty="0">
                <a:latin typeface="Times New Roman" panose="02020603050405020304" pitchFamily="18" charset="0"/>
              </a:rPr>
              <a:t>a. Maneuver to a disposal orbit where orbital resonances will increase the eccentricity for long-term reentry of the space structure, </a:t>
            </a:r>
          </a:p>
          <a:p>
            <a:pPr marL="0" indent="0">
              <a:buNone/>
            </a:pPr>
            <a:r>
              <a:rPr lang="en-US" sz="1400" dirty="0">
                <a:latin typeface="Times New Roman" panose="02020603050405020304" pitchFamily="18" charset="0"/>
              </a:rPr>
              <a:t>b.  Limit the postmission orbital lifetime to </a:t>
            </a:r>
            <a:r>
              <a:rPr lang="en-US" sz="1400" dirty="0">
                <a:solidFill>
                  <a:srgbClr val="0070C0"/>
                </a:solidFill>
                <a:latin typeface="Times New Roman" panose="02020603050405020304" pitchFamily="18" charset="0"/>
              </a:rPr>
              <a:t>as short as practicable but no more than 200 years</a:t>
            </a:r>
            <a:r>
              <a:rPr lang="en-US" sz="1400" dirty="0">
                <a:latin typeface="Times New Roman" panose="02020603050405020304" pitchFamily="18" charset="0"/>
              </a:rPr>
              <a:t>,</a:t>
            </a:r>
          </a:p>
          <a:p>
            <a:pPr marL="0" indent="0">
              <a:buNone/>
            </a:pPr>
            <a:r>
              <a:rPr lang="en-US" sz="1400" dirty="0">
                <a:latin typeface="Times New Roman" panose="02020603050405020304" pitchFamily="18" charset="0"/>
              </a:rPr>
              <a:t>c. Limit the time spent by the space structure in the </a:t>
            </a:r>
            <a:r>
              <a:rPr lang="en-US" sz="1400" dirty="0">
                <a:solidFill>
                  <a:srgbClr val="0070C0"/>
                </a:solidFill>
                <a:latin typeface="Times New Roman" panose="02020603050405020304" pitchFamily="18" charset="0"/>
              </a:rPr>
              <a:t>LEO zone, the GEO zone, and between 20,182 +/- 300 km to 25 years or less per zone</a:t>
            </a:r>
            <a:r>
              <a:rPr lang="en-US" sz="1400" dirty="0">
                <a:latin typeface="Times New Roman" panose="02020603050405020304" pitchFamily="18" charset="0"/>
              </a:rPr>
              <a:t>, and </a:t>
            </a:r>
          </a:p>
          <a:p>
            <a:pPr marL="0" indent="0">
              <a:buNone/>
            </a:pPr>
            <a:r>
              <a:rPr lang="en-US" sz="1400" dirty="0">
                <a:latin typeface="Times New Roman" panose="02020603050405020304" pitchFamily="18" charset="0"/>
              </a:rPr>
              <a:t>d. Limit the </a:t>
            </a:r>
            <a:r>
              <a:rPr lang="en-US" sz="1400" dirty="0">
                <a:solidFill>
                  <a:srgbClr val="0070C0"/>
                </a:solidFill>
                <a:latin typeface="Times New Roman" panose="02020603050405020304" pitchFamily="18" charset="0"/>
              </a:rPr>
              <a:t>probability of collisions </a:t>
            </a:r>
            <a:r>
              <a:rPr lang="en-US" sz="1400" dirty="0">
                <a:latin typeface="Times New Roman" panose="02020603050405020304" pitchFamily="18" charset="0"/>
              </a:rPr>
              <a:t>with debris </a:t>
            </a:r>
            <a:r>
              <a:rPr lang="en-US" sz="1400" dirty="0">
                <a:solidFill>
                  <a:srgbClr val="0070C0"/>
                </a:solidFill>
                <a:latin typeface="Times New Roman" panose="02020603050405020304" pitchFamily="18" charset="0"/>
              </a:rPr>
              <a:t>10 cm and larger </a:t>
            </a:r>
            <a:r>
              <a:rPr lang="en-US" sz="1400" dirty="0">
                <a:latin typeface="Times New Roman" panose="02020603050405020304" pitchFamily="18" charset="0"/>
              </a:rPr>
              <a:t>to less than 0.001 (1 in 1,000) during orbital lifetime.</a:t>
            </a:r>
          </a:p>
          <a:p>
            <a:pPr marL="0" indent="0">
              <a:buNone/>
            </a:pPr>
            <a:endParaRPr lang="en-US" sz="1100" dirty="0"/>
          </a:p>
        </p:txBody>
      </p:sp>
      <p:sp>
        <p:nvSpPr>
          <p:cNvPr id="2" name="Slide Number Placeholder 1">
            <a:extLst>
              <a:ext uri="{FF2B5EF4-FFF2-40B4-BE49-F238E27FC236}">
                <a16:creationId xmlns:a16="http://schemas.microsoft.com/office/drawing/2014/main" id="{46D9392D-5638-4342-A4F9-17C2FFADBBCC}"/>
              </a:ext>
            </a:extLst>
          </p:cNvPr>
          <p:cNvSpPr>
            <a:spLocks noGrp="1"/>
          </p:cNvSpPr>
          <p:nvPr>
            <p:ph type="sldNum" sz="quarter" idx="11"/>
          </p:nvPr>
        </p:nvSpPr>
        <p:spPr/>
        <p:txBody>
          <a:bodyPr/>
          <a:lstStyle/>
          <a:p>
            <a:pPr>
              <a:defRPr/>
            </a:pPr>
            <a:fld id="{8671A67E-FBE4-4EE7-828C-3E1E89AD3382}" type="slidenum">
              <a:rPr lang="en-US" smtClean="0"/>
              <a:pPr>
                <a:defRPr/>
              </a:pPr>
              <a:t>47</a:t>
            </a:fld>
            <a:endParaRPr lang="en-US"/>
          </a:p>
        </p:txBody>
      </p:sp>
    </p:spTree>
    <p:extLst>
      <p:ext uri="{BB962C8B-B14F-4D97-AF65-F5344CB8AC3E}">
        <p14:creationId xmlns:p14="http://schemas.microsoft.com/office/powerpoint/2010/main" val="68935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2190" y="1640271"/>
            <a:ext cx="7533098" cy="1815882"/>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4.6-4. Reliability of postmission disposal maneuver operations in Earth orbit: NASA space programs and projects shall ensure that all </a:t>
            </a:r>
            <a:r>
              <a:rPr lang="en-US" sz="1400" dirty="0">
                <a:solidFill>
                  <a:srgbClr val="0070C0"/>
                </a:solidFill>
                <a:latin typeface="Times New Roman" panose="02020603050405020304" pitchFamily="18" charset="0"/>
              </a:rPr>
              <a:t>postmission disposal operations </a:t>
            </a:r>
            <a:r>
              <a:rPr lang="en-US" sz="1400" dirty="0">
                <a:solidFill>
                  <a:srgbClr val="000000"/>
                </a:solidFill>
                <a:latin typeface="Times New Roman" panose="02020603050405020304" pitchFamily="18" charset="0"/>
              </a:rPr>
              <a:t>to meet Requirements 4.6-1, 4.6-2, and/or 4.6-3 are designed for a probability of success as follows: </a:t>
            </a:r>
          </a:p>
          <a:p>
            <a:endParaRPr lang="en-US" sz="1400" dirty="0">
              <a:solidFill>
                <a:srgbClr val="000000"/>
              </a:solidFill>
              <a:latin typeface="Times New Roman" panose="02020603050405020304" pitchFamily="18" charset="0"/>
            </a:endParaRPr>
          </a:p>
          <a:p>
            <a:pPr marL="342900" indent="-342900">
              <a:buAutoNum type="alphaLcPeriod"/>
            </a:pPr>
            <a:r>
              <a:rPr lang="en-US" sz="1400" dirty="0">
                <a:solidFill>
                  <a:srgbClr val="000000"/>
                </a:solidFill>
                <a:latin typeface="Times New Roman" panose="02020603050405020304" pitchFamily="18" charset="0"/>
              </a:rPr>
              <a:t>Be </a:t>
            </a:r>
            <a:r>
              <a:rPr lang="en-US" sz="1400" dirty="0">
                <a:solidFill>
                  <a:srgbClr val="0070C0"/>
                </a:solidFill>
                <a:latin typeface="Times New Roman" panose="02020603050405020304" pitchFamily="18" charset="0"/>
              </a:rPr>
              <a:t>no less than 0.90 </a:t>
            </a:r>
            <a:r>
              <a:rPr lang="en-US" sz="1400" dirty="0">
                <a:solidFill>
                  <a:srgbClr val="000000"/>
                </a:solidFill>
                <a:latin typeface="Times New Roman" panose="02020603050405020304" pitchFamily="18" charset="0"/>
              </a:rPr>
              <a:t>at EOM</a:t>
            </a:r>
            <a:r>
              <a:rPr lang="en-US" sz="1400" dirty="0">
                <a:solidFill>
                  <a:schemeClr val="accent6">
                    <a:lumMod val="60000"/>
                    <a:lumOff val="40000"/>
                  </a:schemeClr>
                </a:solidFill>
                <a:latin typeface="Times New Roman" panose="02020603050405020304" pitchFamily="18" charset="0"/>
              </a:rPr>
              <a:t>, </a:t>
            </a:r>
            <a:r>
              <a:rPr lang="en-US" sz="1400" dirty="0">
                <a:solidFill>
                  <a:srgbClr val="0070C0"/>
                </a:solidFill>
                <a:latin typeface="Times New Roman" panose="02020603050405020304" pitchFamily="18" charset="0"/>
              </a:rPr>
              <a:t>and </a:t>
            </a:r>
          </a:p>
          <a:p>
            <a:pPr marL="342900" indent="-342900">
              <a:buAutoNum type="alphaLcPeriod"/>
            </a:pPr>
            <a:endParaRPr lang="en-US" sz="1400" dirty="0">
              <a:solidFill>
                <a:srgbClr val="0070C0"/>
              </a:solidFill>
              <a:latin typeface="Times New Roman" panose="02020603050405020304" pitchFamily="18" charset="0"/>
            </a:endParaRPr>
          </a:p>
          <a:p>
            <a:r>
              <a:rPr lang="en-US" sz="1400" dirty="0">
                <a:solidFill>
                  <a:srgbClr val="000000"/>
                </a:solidFill>
                <a:latin typeface="Times New Roman" panose="02020603050405020304" pitchFamily="18" charset="0"/>
              </a:rPr>
              <a:t>b. For </a:t>
            </a:r>
            <a:r>
              <a:rPr lang="en-US" sz="1400" dirty="0">
                <a:solidFill>
                  <a:srgbClr val="0070C0"/>
                </a:solidFill>
                <a:latin typeface="Times New Roman" panose="02020603050405020304" pitchFamily="18" charset="0"/>
              </a:rPr>
              <a:t>controlled reentry</a:t>
            </a:r>
            <a:r>
              <a:rPr lang="en-US" sz="1400" dirty="0">
                <a:solidFill>
                  <a:srgbClr val="000000"/>
                </a:solidFill>
                <a:latin typeface="Times New Roman" panose="02020603050405020304" pitchFamily="18" charset="0"/>
              </a:rPr>
              <a:t>, the </a:t>
            </a:r>
            <a:r>
              <a:rPr lang="en-US" sz="1400" dirty="0">
                <a:solidFill>
                  <a:srgbClr val="0070C0"/>
                </a:solidFill>
                <a:latin typeface="Times New Roman" panose="02020603050405020304" pitchFamily="18" charset="0"/>
              </a:rPr>
              <a:t>probability of success </a:t>
            </a:r>
            <a:r>
              <a:rPr lang="en-US" sz="1400" dirty="0">
                <a:solidFill>
                  <a:srgbClr val="000000"/>
                </a:solidFill>
                <a:latin typeface="Times New Roman" panose="02020603050405020304" pitchFamily="18" charset="0"/>
              </a:rPr>
              <a:t>at the time of </a:t>
            </a:r>
            <a:r>
              <a:rPr lang="en-US" sz="1400" dirty="0">
                <a:solidFill>
                  <a:srgbClr val="0070C0"/>
                </a:solidFill>
                <a:latin typeface="Times New Roman" panose="02020603050405020304" pitchFamily="18" charset="0"/>
              </a:rPr>
              <a:t>reentry burn</a:t>
            </a:r>
            <a:r>
              <a:rPr lang="en-US" sz="1400" dirty="0">
                <a:solidFill>
                  <a:srgbClr val="000000"/>
                </a:solidFill>
                <a:latin typeface="Times New Roman" panose="02020603050405020304" pitchFamily="18" charset="0"/>
              </a:rPr>
              <a:t> must be sufficiently high so as not to cause a violation of Requirement 4.7-1 pertaining to limiting the risk of </a:t>
            </a:r>
            <a:r>
              <a:rPr lang="en-US" sz="1400" dirty="0">
                <a:solidFill>
                  <a:srgbClr val="0070C0"/>
                </a:solidFill>
                <a:latin typeface="Times New Roman" panose="02020603050405020304" pitchFamily="18" charset="0"/>
              </a:rPr>
              <a:t>human casualty</a:t>
            </a:r>
            <a:r>
              <a:rPr lang="en-US" sz="1400" dirty="0">
                <a:solidFill>
                  <a:srgbClr val="000000"/>
                </a:solidFill>
                <a:latin typeface="Times New Roman" panose="02020603050405020304" pitchFamily="18" charset="0"/>
              </a:rPr>
              <a:t>. </a:t>
            </a:r>
          </a:p>
        </p:txBody>
      </p:sp>
      <p:sp>
        <p:nvSpPr>
          <p:cNvPr id="7" name="Title 1"/>
          <p:cNvSpPr>
            <a:spLocks noGrp="1"/>
          </p:cNvSpPr>
          <p:nvPr>
            <p:ph type="title"/>
          </p:nvPr>
        </p:nvSpPr>
        <p:spPr>
          <a:xfrm>
            <a:off x="236537" y="379413"/>
            <a:ext cx="7722469" cy="760412"/>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000" b="1" dirty="0"/>
            </a:br>
            <a:r>
              <a:rPr lang="en-US" sz="2000" b="1" dirty="0"/>
              <a:t>4.6 Postmission Disposal of Space Structures (</a:t>
            </a:r>
            <a:r>
              <a:rPr lang="en-US" sz="2000" dirty="0"/>
              <a:t>4</a:t>
            </a:r>
            <a:r>
              <a:rPr lang="en-US" sz="2000" b="1" dirty="0"/>
              <a:t> of 4)</a:t>
            </a:r>
            <a:endParaRPr lang="en-US" sz="2000" dirty="0"/>
          </a:p>
        </p:txBody>
      </p:sp>
      <p:sp>
        <p:nvSpPr>
          <p:cNvPr id="8" name="TextBox 7"/>
          <p:cNvSpPr txBox="1"/>
          <p:nvPr/>
        </p:nvSpPr>
        <p:spPr>
          <a:xfrm>
            <a:off x="587504" y="3538346"/>
            <a:ext cx="7722469" cy="2462213"/>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rgbClr val="008000"/>
                </a:solidFill>
              </a:rPr>
              <a:t>Intent:</a:t>
            </a:r>
          </a:p>
          <a:p>
            <a:pPr marL="800100" lvl="1" indent="-342900">
              <a:buFont typeface="Arial" panose="020B0604020202020204" pitchFamily="34" charset="0"/>
              <a:buChar char="•"/>
            </a:pPr>
            <a:r>
              <a:rPr lang="en-US" sz="1400" dirty="0">
                <a:solidFill>
                  <a:srgbClr val="008000"/>
                </a:solidFill>
              </a:rPr>
              <a:t>Ensure that the planned disposal is achieved.</a:t>
            </a:r>
          </a:p>
          <a:p>
            <a:pPr marL="342900" indent="-342900">
              <a:buFont typeface="Arial" panose="020B0604020202020204" pitchFamily="34" charset="0"/>
              <a:buChar char="•"/>
            </a:pPr>
            <a:r>
              <a:rPr lang="en-US" sz="1400" dirty="0">
                <a:solidFill>
                  <a:srgbClr val="008000"/>
                </a:solidFill>
              </a:rPr>
              <a:t>Regions:</a:t>
            </a:r>
          </a:p>
          <a:p>
            <a:pPr marL="800100" lvl="1" indent="-342900">
              <a:buFont typeface="Arial" panose="020B0604020202020204" pitchFamily="34" charset="0"/>
              <a:buChar char="•"/>
            </a:pPr>
            <a:r>
              <a:rPr lang="en-US" sz="1400" dirty="0">
                <a:solidFill>
                  <a:srgbClr val="008000"/>
                </a:solidFill>
              </a:rPr>
              <a:t>All Earth orbits.</a:t>
            </a:r>
          </a:p>
          <a:p>
            <a:pPr marL="342900" indent="-342900">
              <a:buFont typeface="Arial" panose="020B0604020202020204" pitchFamily="34" charset="0"/>
              <a:buChar char="•"/>
            </a:pPr>
            <a:r>
              <a:rPr lang="en-US" sz="1400" dirty="0">
                <a:solidFill>
                  <a:srgbClr val="008000"/>
                </a:solidFill>
              </a:rPr>
              <a:t>Takeaways:</a:t>
            </a:r>
          </a:p>
          <a:p>
            <a:pPr marL="800100" lvl="1" indent="-342900">
              <a:buFont typeface="Arial" panose="020B0604020202020204" pitchFamily="34" charset="0"/>
              <a:buChar char="•"/>
            </a:pPr>
            <a:r>
              <a:rPr lang="en-US" sz="1400" dirty="0">
                <a:solidFill>
                  <a:srgbClr val="008000"/>
                </a:solidFill>
              </a:rPr>
              <a:t>Post-mission disposal involves active maneuvers, for which a reliability value is computed. Not applicable to spacecraft without propulsion system. </a:t>
            </a:r>
          </a:p>
          <a:p>
            <a:pPr marL="800100" lvl="1" indent="-342900">
              <a:buFont typeface="Arial" panose="020B0604020202020204" pitchFamily="34" charset="0"/>
              <a:buChar char="•"/>
            </a:pPr>
            <a:r>
              <a:rPr lang="en-US" sz="1400" dirty="0">
                <a:solidFill>
                  <a:srgbClr val="008000"/>
                </a:solidFill>
              </a:rPr>
              <a:t>For many missions, a probability of success needed to limit the risk of human casualty is much less than 0.90 (4.6-4.b), so the main driver for compliance is meeting the 0.90 (4.6-4.a). </a:t>
            </a:r>
          </a:p>
          <a:p>
            <a:pPr marL="800100" lvl="1" indent="-342900">
              <a:buFont typeface="Arial" panose="020B0604020202020204" pitchFamily="34" charset="0"/>
              <a:buChar char="•"/>
            </a:pPr>
            <a:r>
              <a:rPr lang="en-US" sz="1400" dirty="0">
                <a:solidFill>
                  <a:srgbClr val="008000"/>
                </a:solidFill>
              </a:rPr>
              <a:t>Requirement 4.6-4.b is closely related to 4.7-1.c (next chart).</a:t>
            </a:r>
          </a:p>
        </p:txBody>
      </p:sp>
      <p:sp>
        <p:nvSpPr>
          <p:cNvPr id="2" name="Slide Number Placeholder 1">
            <a:extLst>
              <a:ext uri="{FF2B5EF4-FFF2-40B4-BE49-F238E27FC236}">
                <a16:creationId xmlns:a16="http://schemas.microsoft.com/office/drawing/2014/main" id="{AE78C130-1880-408E-83A2-E3248BB229A2}"/>
              </a:ext>
            </a:extLst>
          </p:cNvPr>
          <p:cNvSpPr>
            <a:spLocks noGrp="1"/>
          </p:cNvSpPr>
          <p:nvPr>
            <p:ph type="sldNum" sz="quarter" idx="11"/>
          </p:nvPr>
        </p:nvSpPr>
        <p:spPr/>
        <p:txBody>
          <a:bodyPr/>
          <a:lstStyle/>
          <a:p>
            <a:pPr>
              <a:defRPr/>
            </a:pPr>
            <a:fld id="{8671A67E-FBE4-4EE7-828C-3E1E89AD3382}" type="slidenum">
              <a:rPr lang="en-US" smtClean="0"/>
              <a:pPr>
                <a:defRPr/>
              </a:pPr>
              <a:t>48</a:t>
            </a:fld>
            <a:endParaRPr lang="en-US"/>
          </a:p>
        </p:txBody>
      </p:sp>
    </p:spTree>
    <p:extLst>
      <p:ext uri="{BB962C8B-B14F-4D97-AF65-F5344CB8AC3E}">
        <p14:creationId xmlns:p14="http://schemas.microsoft.com/office/powerpoint/2010/main" val="1194104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6" y="216685"/>
            <a:ext cx="7422407" cy="1143000"/>
          </a:xfrm>
        </p:spPr>
        <p:txBody>
          <a:bodyPr>
            <a:normAutofit/>
          </a:bodyPr>
          <a:lstStyle/>
          <a:p>
            <a:r>
              <a:rPr kumimoji="0" lang="en-US" sz="1400" b="1" i="0" u="none" strike="noStrike" kern="0" cap="none" spc="0" normalizeH="0" baseline="0" noProof="0" dirty="0">
                <a:ln>
                  <a:noFill/>
                </a:ln>
                <a:solidFill>
                  <a:srgbClr val="99FF33"/>
                </a:solidFill>
                <a:effectLst/>
                <a:uLnTx/>
                <a:uFillTx/>
                <a:latin typeface="Arial"/>
                <a:ea typeface="ＭＳ Ｐゴシック"/>
              </a:rPr>
              <a:t>NASA-STD-8719.14C:</a:t>
            </a:r>
            <a:br>
              <a:rPr lang="en-US" sz="2400" b="1" dirty="0"/>
            </a:br>
            <a:r>
              <a:rPr lang="en-US" sz="2400" b="1" dirty="0"/>
              <a:t>4.7 Survival of Debris From the Postmission Disposal Earth Atmospheric Reentry Option</a:t>
            </a:r>
            <a:endParaRPr lang="en-US" sz="2400" dirty="0"/>
          </a:p>
        </p:txBody>
      </p:sp>
      <p:sp>
        <p:nvSpPr>
          <p:cNvPr id="3" name="Rectangle 2"/>
          <p:cNvSpPr/>
          <p:nvPr/>
        </p:nvSpPr>
        <p:spPr>
          <a:xfrm>
            <a:off x="455931" y="1205730"/>
            <a:ext cx="8192611" cy="2677656"/>
          </a:xfrm>
          <a:prstGeom prst="rect">
            <a:avLst/>
          </a:prstGeom>
          <a:ln>
            <a:solidFill>
              <a:schemeClr val="tx1"/>
            </a:solidFill>
          </a:ln>
        </p:spPr>
        <p:txBody>
          <a:bodyPr wrap="square">
            <a:spAutoFit/>
          </a:bodyPr>
          <a:lstStyle/>
          <a:p>
            <a:r>
              <a:rPr lang="en-US" sz="1400" dirty="0">
                <a:solidFill>
                  <a:srgbClr val="000000"/>
                </a:solidFill>
                <a:latin typeface="Times New Roman" panose="02020603050405020304" pitchFamily="18" charset="0"/>
              </a:rPr>
              <a:t>Requirement 4.7-1. Limit the </a:t>
            </a:r>
            <a:r>
              <a:rPr lang="en-US" sz="1400" dirty="0">
                <a:solidFill>
                  <a:srgbClr val="0070C0"/>
                </a:solidFill>
                <a:latin typeface="Times New Roman" panose="02020603050405020304" pitchFamily="18" charset="0"/>
              </a:rPr>
              <a:t>risk of human casualty</a:t>
            </a:r>
            <a:r>
              <a:rPr lang="en-US" sz="1400" dirty="0">
                <a:solidFill>
                  <a:srgbClr val="000000"/>
                </a:solidFill>
                <a:latin typeface="Times New Roman" panose="02020603050405020304" pitchFamily="18" charset="0"/>
              </a:rPr>
              <a:t>: The </a:t>
            </a:r>
            <a:r>
              <a:rPr lang="en-US" sz="1400" dirty="0">
                <a:latin typeface="Times New Roman" panose="02020603050405020304" pitchFamily="18" charset="0"/>
              </a:rPr>
              <a:t>potential for human casualty is </a:t>
            </a:r>
            <a:r>
              <a:rPr lang="en-US" sz="1400" dirty="0">
                <a:solidFill>
                  <a:srgbClr val="000000"/>
                </a:solidFill>
                <a:latin typeface="Times New Roman" panose="02020603050405020304" pitchFamily="18" charset="0"/>
              </a:rPr>
              <a:t>assumed for any object with an impacting </a:t>
            </a:r>
            <a:r>
              <a:rPr lang="en-US" sz="1400" dirty="0">
                <a:solidFill>
                  <a:srgbClr val="0070C0"/>
                </a:solidFill>
                <a:latin typeface="Times New Roman" panose="02020603050405020304" pitchFamily="18" charset="0"/>
              </a:rPr>
              <a:t>kinetic energy in excess of 15 joules</a:t>
            </a:r>
            <a:r>
              <a:rPr lang="en-US" sz="1400" dirty="0">
                <a:solidFill>
                  <a:srgbClr val="000000"/>
                </a:solidFill>
                <a:latin typeface="Times New Roman" panose="02020603050405020304" pitchFamily="18" charset="0"/>
              </a:rPr>
              <a:t>: </a:t>
            </a:r>
          </a:p>
          <a:p>
            <a:pPr marL="342900" indent="-342900">
              <a:buAutoNum type="alphaLcPeriod"/>
            </a:pPr>
            <a:r>
              <a:rPr lang="en-US" sz="1400" dirty="0">
                <a:solidFill>
                  <a:srgbClr val="000000"/>
                </a:solidFill>
                <a:latin typeface="Times New Roman" panose="02020603050405020304" pitchFamily="18" charset="0"/>
              </a:rPr>
              <a:t>For </a:t>
            </a:r>
            <a:r>
              <a:rPr lang="en-US" sz="1400" dirty="0">
                <a:solidFill>
                  <a:srgbClr val="0070C0"/>
                </a:solidFill>
                <a:latin typeface="Times New Roman" panose="02020603050405020304" pitchFamily="18" charset="0"/>
              </a:rPr>
              <a:t>uncontrolled reentry</a:t>
            </a:r>
            <a:r>
              <a:rPr lang="en-US" sz="1400" dirty="0">
                <a:solidFill>
                  <a:srgbClr val="000000"/>
                </a:solidFill>
                <a:latin typeface="Times New Roman" panose="02020603050405020304" pitchFamily="18" charset="0"/>
              </a:rPr>
              <a:t>, the risk of human casualty from surviving debris shall </a:t>
            </a:r>
            <a:r>
              <a:rPr lang="en-US" sz="1400" dirty="0">
                <a:solidFill>
                  <a:srgbClr val="0070C0"/>
                </a:solidFill>
                <a:latin typeface="Times New Roman" panose="02020603050405020304" pitchFamily="18" charset="0"/>
              </a:rPr>
              <a:t>less than 0.0001 (1:10,000). </a:t>
            </a:r>
          </a:p>
          <a:p>
            <a:r>
              <a:rPr lang="en-US" sz="1400" dirty="0">
                <a:solidFill>
                  <a:srgbClr val="000000"/>
                </a:solidFill>
                <a:latin typeface="Times New Roman" panose="02020603050405020304" pitchFamily="18" charset="0"/>
              </a:rPr>
              <a:t>b. For </a:t>
            </a:r>
            <a:r>
              <a:rPr lang="en-US" sz="1400" dirty="0">
                <a:solidFill>
                  <a:srgbClr val="0070C0"/>
                </a:solidFill>
                <a:latin typeface="Times New Roman" panose="02020603050405020304" pitchFamily="18" charset="0"/>
              </a:rPr>
              <a:t>controlled reentry</a:t>
            </a:r>
            <a:r>
              <a:rPr lang="en-US" sz="1400" dirty="0">
                <a:solidFill>
                  <a:srgbClr val="000000"/>
                </a:solidFill>
                <a:latin typeface="Times New Roman" panose="02020603050405020304" pitchFamily="18" charset="0"/>
              </a:rPr>
              <a:t>, the selected trajectory shall ensure that no surviving debris impact with a kinetic energy greater than 15 joules is closer than 370 km from foreign landmasses, or is within 50 km from the continental U.S., territories of the U.S., and the permanent ice pack of Antarctica. </a:t>
            </a:r>
          </a:p>
          <a:p>
            <a:r>
              <a:rPr lang="en-US" sz="1400" dirty="0">
                <a:solidFill>
                  <a:srgbClr val="000000"/>
                </a:solidFill>
                <a:latin typeface="Times New Roman" panose="02020603050405020304" pitchFamily="18" charset="0"/>
              </a:rPr>
              <a:t>c. For </a:t>
            </a:r>
            <a:r>
              <a:rPr lang="en-US" sz="1400" dirty="0">
                <a:solidFill>
                  <a:srgbClr val="0070C0"/>
                </a:solidFill>
                <a:latin typeface="Times New Roman" panose="02020603050405020304" pitchFamily="18" charset="0"/>
              </a:rPr>
              <a:t>controlled reentry</a:t>
            </a:r>
            <a:r>
              <a:rPr lang="en-US" sz="1400" dirty="0">
                <a:solidFill>
                  <a:srgbClr val="000000"/>
                </a:solidFill>
                <a:latin typeface="Times New Roman" panose="02020603050405020304" pitchFamily="18" charset="0"/>
              </a:rPr>
              <a:t>, the </a:t>
            </a:r>
            <a:r>
              <a:rPr lang="en-US" sz="1400" dirty="0">
                <a:solidFill>
                  <a:srgbClr val="0070C0"/>
                </a:solidFill>
                <a:latin typeface="Times New Roman" panose="02020603050405020304" pitchFamily="18" charset="0"/>
              </a:rPr>
              <a:t>product </a:t>
            </a:r>
            <a:r>
              <a:rPr lang="en-US" sz="1400" dirty="0">
                <a:solidFill>
                  <a:srgbClr val="000000"/>
                </a:solidFill>
                <a:latin typeface="Times New Roman" panose="02020603050405020304" pitchFamily="18" charset="0"/>
              </a:rPr>
              <a:t>of the </a:t>
            </a:r>
            <a:r>
              <a:rPr lang="en-US" sz="1400" dirty="0">
                <a:solidFill>
                  <a:srgbClr val="0070C0"/>
                </a:solidFill>
                <a:latin typeface="Times New Roman" panose="02020603050405020304" pitchFamily="18" charset="0"/>
              </a:rPr>
              <a:t>probability of failure </a:t>
            </a:r>
            <a:r>
              <a:rPr lang="en-US" sz="1400" dirty="0">
                <a:solidFill>
                  <a:srgbClr val="000000"/>
                </a:solidFill>
                <a:latin typeface="Times New Roman" panose="02020603050405020304" pitchFamily="18" charset="0"/>
              </a:rPr>
              <a:t>to execute the </a:t>
            </a:r>
            <a:r>
              <a:rPr lang="en-US" sz="1400" dirty="0">
                <a:solidFill>
                  <a:srgbClr val="0070C0"/>
                </a:solidFill>
                <a:latin typeface="Times New Roman" panose="02020603050405020304" pitchFamily="18" charset="0"/>
              </a:rPr>
              <a:t>reentry burn</a:t>
            </a:r>
            <a:r>
              <a:rPr lang="en-US" sz="1400" dirty="0">
                <a:solidFill>
                  <a:srgbClr val="000000"/>
                </a:solidFill>
                <a:latin typeface="Times New Roman" panose="02020603050405020304" pitchFamily="18" charset="0"/>
              </a:rPr>
              <a:t> and the risk of </a:t>
            </a:r>
            <a:r>
              <a:rPr lang="en-US" sz="1400" dirty="0">
                <a:solidFill>
                  <a:srgbClr val="0070C0"/>
                </a:solidFill>
                <a:latin typeface="Times New Roman" panose="02020603050405020304" pitchFamily="18" charset="0"/>
              </a:rPr>
              <a:t>human casualty assuming uncontrolled </a:t>
            </a:r>
            <a:r>
              <a:rPr lang="en-US" sz="1400" dirty="0">
                <a:solidFill>
                  <a:srgbClr val="000000"/>
                </a:solidFill>
                <a:latin typeface="Times New Roman" panose="02020603050405020304" pitchFamily="18" charset="0"/>
              </a:rPr>
              <a:t>reentry shall </a:t>
            </a:r>
            <a:r>
              <a:rPr lang="en-US" sz="1400" dirty="0">
                <a:solidFill>
                  <a:srgbClr val="0070C0"/>
                </a:solidFill>
                <a:latin typeface="Times New Roman" panose="02020603050405020304" pitchFamily="18" charset="0"/>
              </a:rPr>
              <a:t>not exceed 0.0001 (1:10,000)</a:t>
            </a:r>
            <a:r>
              <a:rPr lang="en-US" sz="1400" dirty="0">
                <a:solidFill>
                  <a:srgbClr val="000000"/>
                </a:solidFill>
                <a:latin typeface="Times New Roman" panose="02020603050405020304" pitchFamily="18" charset="0"/>
              </a:rPr>
              <a:t>. </a:t>
            </a:r>
          </a:p>
          <a:p>
            <a:r>
              <a:rPr lang="en-US" sz="1400" dirty="0">
                <a:solidFill>
                  <a:srgbClr val="000000"/>
                </a:solidFill>
                <a:latin typeface="Times New Roman" panose="02020603050405020304" pitchFamily="18" charset="0"/>
              </a:rPr>
              <a:t>d. For </a:t>
            </a:r>
            <a:r>
              <a:rPr lang="en-US" sz="1400" dirty="0">
                <a:solidFill>
                  <a:srgbClr val="0070C0"/>
                </a:solidFill>
                <a:latin typeface="Times New Roman" panose="02020603050405020304" pitchFamily="18" charset="0"/>
              </a:rPr>
              <a:t>long-term reentry </a:t>
            </a:r>
            <a:r>
              <a:rPr lang="en-US" sz="1400" dirty="0">
                <a:solidFill>
                  <a:srgbClr val="000000"/>
                </a:solidFill>
                <a:latin typeface="Times New Roman" panose="02020603050405020304" pitchFamily="18" charset="0"/>
              </a:rPr>
              <a:t>of space structures in MEO, Tundra orbits, highly inclined GEO, and other orbits: Surviving debris shall have </a:t>
            </a:r>
            <a:r>
              <a:rPr lang="en-US" sz="1400" dirty="0">
                <a:solidFill>
                  <a:srgbClr val="0070C0"/>
                </a:solidFill>
                <a:latin typeface="Times New Roman" panose="02020603050405020304" pitchFamily="18" charset="0"/>
              </a:rPr>
              <a:t>less than 7 m</a:t>
            </a:r>
            <a:r>
              <a:rPr lang="en-US" sz="1400" baseline="30000" dirty="0">
                <a:solidFill>
                  <a:srgbClr val="0070C0"/>
                </a:solidFill>
                <a:latin typeface="Times New Roman" panose="02020603050405020304" pitchFamily="18" charset="0"/>
              </a:rPr>
              <a:t>2</a:t>
            </a:r>
            <a:r>
              <a:rPr lang="en-US" sz="1400" dirty="0">
                <a:solidFill>
                  <a:srgbClr val="0070C0"/>
                </a:solidFill>
                <a:latin typeface="Times New Roman" panose="02020603050405020304" pitchFamily="18" charset="0"/>
              </a:rPr>
              <a:t> total debris casualty </a:t>
            </a:r>
            <a:r>
              <a:rPr lang="en-US" sz="1400" dirty="0">
                <a:solidFill>
                  <a:srgbClr val="000000"/>
                </a:solidFill>
                <a:latin typeface="Times New Roman" panose="02020603050405020304" pitchFamily="18" charset="0"/>
              </a:rPr>
              <a:t>area or </a:t>
            </a:r>
            <a:r>
              <a:rPr lang="en-US" sz="1400" dirty="0">
                <a:solidFill>
                  <a:srgbClr val="0070C0"/>
                </a:solidFill>
                <a:latin typeface="Times New Roman" panose="02020603050405020304" pitchFamily="18" charset="0"/>
              </a:rPr>
              <a:t>0.0001 (1 in 10,000) risk of human casualty</a:t>
            </a:r>
            <a:r>
              <a:rPr lang="en-US" sz="1400" dirty="0">
                <a:solidFill>
                  <a:srgbClr val="000000"/>
                </a:solidFill>
                <a:latin typeface="Times New Roman" panose="02020603050405020304" pitchFamily="18" charset="0"/>
              </a:rPr>
              <a:t>. </a:t>
            </a:r>
          </a:p>
        </p:txBody>
      </p:sp>
      <p:sp>
        <p:nvSpPr>
          <p:cNvPr id="7" name="TextBox 6"/>
          <p:cNvSpPr txBox="1"/>
          <p:nvPr/>
        </p:nvSpPr>
        <p:spPr>
          <a:xfrm>
            <a:off x="328108" y="3883386"/>
            <a:ext cx="8487784" cy="2462213"/>
          </a:xfrm>
          <a:prstGeom prst="rect">
            <a:avLst/>
          </a:prstGeom>
          <a:noFill/>
        </p:spPr>
        <p:txBody>
          <a:bodyPr wrap="square" rtlCol="0">
            <a:spAutoFit/>
          </a:bodyPr>
          <a:lstStyle/>
          <a:p>
            <a:pPr marL="342900" indent="-342900">
              <a:buFont typeface="Arial" panose="020B0604020202020204" pitchFamily="34" charset="0"/>
              <a:buChar char="•"/>
            </a:pPr>
            <a:r>
              <a:rPr lang="en-US" sz="1100" dirty="0">
                <a:solidFill>
                  <a:srgbClr val="008000"/>
                </a:solidFill>
              </a:rPr>
              <a:t>Intent:</a:t>
            </a:r>
          </a:p>
          <a:p>
            <a:pPr marL="800100" lvl="1" indent="-342900">
              <a:buFont typeface="Arial" panose="020B0604020202020204" pitchFamily="34" charset="0"/>
              <a:buChar char="•"/>
            </a:pPr>
            <a:r>
              <a:rPr lang="en-US" sz="1100" dirty="0">
                <a:solidFill>
                  <a:srgbClr val="008000"/>
                </a:solidFill>
              </a:rPr>
              <a:t>Limit the risk of human casualty</a:t>
            </a:r>
          </a:p>
          <a:p>
            <a:pPr marL="342900" indent="-342900">
              <a:buFont typeface="Arial" panose="020B0604020202020204" pitchFamily="34" charset="0"/>
              <a:buChar char="•"/>
            </a:pPr>
            <a:r>
              <a:rPr lang="en-US" sz="1100" dirty="0">
                <a:solidFill>
                  <a:srgbClr val="008000"/>
                </a:solidFill>
              </a:rPr>
              <a:t>Regions:</a:t>
            </a:r>
          </a:p>
          <a:p>
            <a:pPr marL="800100" lvl="1" indent="-342900">
              <a:buFont typeface="Arial" panose="020B0604020202020204" pitchFamily="34" charset="0"/>
              <a:buChar char="•"/>
            </a:pPr>
            <a:r>
              <a:rPr lang="en-US" sz="1100" dirty="0">
                <a:solidFill>
                  <a:srgbClr val="008000"/>
                </a:solidFill>
              </a:rPr>
              <a:t>LEO</a:t>
            </a:r>
          </a:p>
          <a:p>
            <a:pPr marL="800100" lvl="1" indent="-342900">
              <a:buFont typeface="Arial" panose="020B0604020202020204" pitchFamily="34" charset="0"/>
              <a:buChar char="•"/>
            </a:pPr>
            <a:r>
              <a:rPr lang="en-US" sz="1100" dirty="0">
                <a:solidFill>
                  <a:srgbClr val="008000"/>
                </a:solidFill>
              </a:rPr>
              <a:t>“Long-term reentry” orbits</a:t>
            </a:r>
          </a:p>
          <a:p>
            <a:pPr marL="342900" indent="-342900">
              <a:buFont typeface="Arial" panose="020B0604020202020204" pitchFamily="34" charset="0"/>
              <a:buChar char="•"/>
            </a:pPr>
            <a:r>
              <a:rPr lang="en-US" sz="1100" dirty="0">
                <a:solidFill>
                  <a:srgbClr val="008000"/>
                </a:solidFill>
              </a:rPr>
              <a:t>Takeaways:</a:t>
            </a:r>
          </a:p>
          <a:p>
            <a:pPr marL="800100" lvl="1" indent="-342900">
              <a:buFont typeface="Arial" panose="020B0604020202020204" pitchFamily="34" charset="0"/>
              <a:buChar char="•"/>
            </a:pPr>
            <a:r>
              <a:rPr lang="en-US" sz="1100" dirty="0">
                <a:solidFill>
                  <a:srgbClr val="008000"/>
                </a:solidFill>
              </a:rPr>
              <a:t>4.7-1.a: To assess the spacecraft for reentry risk, the Debris Assessment Software (DAS) is available in the NASA Software Catalog. DAS is conservative. </a:t>
            </a:r>
          </a:p>
          <a:p>
            <a:pPr marL="1257300" lvl="2" indent="-342900">
              <a:buFont typeface="Arial" panose="020B0604020202020204" pitchFamily="34" charset="0"/>
              <a:buChar char="•"/>
            </a:pPr>
            <a:r>
              <a:rPr lang="en-US" sz="1100" dirty="0">
                <a:solidFill>
                  <a:srgbClr val="008000"/>
                </a:solidFill>
              </a:rPr>
              <a:t>In a constellation, risk is assessed for a representative spacecraft (risk is not cumulative). Every reentry is a separate event.</a:t>
            </a:r>
          </a:p>
          <a:p>
            <a:pPr marL="1257300" lvl="2" indent="-342900">
              <a:buFont typeface="Arial" panose="020B0604020202020204" pitchFamily="34" charset="0"/>
              <a:buChar char="•"/>
            </a:pPr>
            <a:r>
              <a:rPr lang="en-US" sz="1100" dirty="0">
                <a:solidFill>
                  <a:srgbClr val="008000"/>
                </a:solidFill>
              </a:rPr>
              <a:t>Even relatively small spacecraft (not </a:t>
            </a:r>
            <a:r>
              <a:rPr lang="en-US" sz="1100" dirty="0" err="1">
                <a:solidFill>
                  <a:srgbClr val="008000"/>
                </a:solidFill>
              </a:rPr>
              <a:t>cubesats</a:t>
            </a:r>
            <a:r>
              <a:rPr lang="en-US" sz="1100" dirty="0">
                <a:solidFill>
                  <a:srgbClr val="008000"/>
                </a:solidFill>
              </a:rPr>
              <a:t>) can exceed the 1:10,000 if the payload contains many temperature-resistant components (titanium, tungsten, stainless steel in large size).</a:t>
            </a:r>
          </a:p>
          <a:p>
            <a:pPr marL="800100" lvl="1" indent="-342900">
              <a:buFont typeface="Arial" panose="020B0604020202020204" pitchFamily="34" charset="0"/>
              <a:buChar char="•"/>
            </a:pPr>
            <a:r>
              <a:rPr lang="en-US" sz="1100" dirty="0">
                <a:solidFill>
                  <a:srgbClr val="008000"/>
                </a:solidFill>
              </a:rPr>
              <a:t>4.7-1.b: In the ODAR, a simple deorbit plan is enough to demonstrate that the hardware has enough controllability to avoid the protected zones. More details are then added in the EOMP as the disposal procedures mature.</a:t>
            </a:r>
          </a:p>
        </p:txBody>
      </p:sp>
      <p:sp>
        <p:nvSpPr>
          <p:cNvPr id="5" name="Slide Number Placeholder 4">
            <a:extLst>
              <a:ext uri="{FF2B5EF4-FFF2-40B4-BE49-F238E27FC236}">
                <a16:creationId xmlns:a16="http://schemas.microsoft.com/office/drawing/2014/main" id="{FE93F147-889D-4288-B47D-93E4FE1F1536}"/>
              </a:ext>
            </a:extLst>
          </p:cNvPr>
          <p:cNvSpPr>
            <a:spLocks noGrp="1"/>
          </p:cNvSpPr>
          <p:nvPr>
            <p:ph type="sldNum" sz="quarter" idx="11"/>
          </p:nvPr>
        </p:nvSpPr>
        <p:spPr/>
        <p:txBody>
          <a:bodyPr/>
          <a:lstStyle/>
          <a:p>
            <a:pPr>
              <a:defRPr/>
            </a:pPr>
            <a:fld id="{8671A67E-FBE4-4EE7-828C-3E1E89AD3382}" type="slidenum">
              <a:rPr lang="en-US" smtClean="0"/>
              <a:pPr>
                <a:defRPr/>
              </a:pPr>
              <a:t>49</a:t>
            </a:fld>
            <a:endParaRPr lang="en-US"/>
          </a:p>
        </p:txBody>
      </p:sp>
    </p:spTree>
    <p:extLst>
      <p:ext uri="{BB962C8B-B14F-4D97-AF65-F5344CB8AC3E}">
        <p14:creationId xmlns:p14="http://schemas.microsoft.com/office/powerpoint/2010/main" val="121472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A593-6703-4FEE-B162-605AD8F722F1}"/>
              </a:ext>
            </a:extLst>
          </p:cNvPr>
          <p:cNvSpPr>
            <a:spLocks noGrp="1"/>
          </p:cNvSpPr>
          <p:nvPr>
            <p:ph type="title"/>
          </p:nvPr>
        </p:nvSpPr>
        <p:spPr/>
        <p:txBody>
          <a:bodyPr/>
          <a:lstStyle/>
          <a:p>
            <a:r>
              <a:rPr lang="en-US" dirty="0"/>
              <a:t>What about Meteoroids?</a:t>
            </a:r>
          </a:p>
        </p:txBody>
      </p:sp>
      <p:sp>
        <p:nvSpPr>
          <p:cNvPr id="3" name="Content Placeholder 2">
            <a:extLst>
              <a:ext uri="{FF2B5EF4-FFF2-40B4-BE49-F238E27FC236}">
                <a16:creationId xmlns:a16="http://schemas.microsoft.com/office/drawing/2014/main" id="{AB800594-7342-43AD-993E-5577DC981FF8}"/>
              </a:ext>
            </a:extLst>
          </p:cNvPr>
          <p:cNvSpPr>
            <a:spLocks noGrp="1"/>
          </p:cNvSpPr>
          <p:nvPr>
            <p:ph idx="1"/>
          </p:nvPr>
        </p:nvSpPr>
        <p:spPr>
          <a:xfrm>
            <a:off x="282575" y="1307260"/>
            <a:ext cx="8578850" cy="4600575"/>
          </a:xfrm>
        </p:spPr>
        <p:txBody>
          <a:bodyPr/>
          <a:lstStyle/>
          <a:p>
            <a:r>
              <a:rPr lang="en-US" dirty="0"/>
              <a:t>Meteoroids (aka Micrometeoroids) are entirely natural particles</a:t>
            </a:r>
          </a:p>
          <a:p>
            <a:pPr lvl="1"/>
            <a:r>
              <a:rPr lang="en-US" dirty="0"/>
              <a:t>Can be orbiting the Sun, but not necessarily; impact velocities of up to 70 km/s</a:t>
            </a:r>
          </a:p>
          <a:p>
            <a:pPr lvl="1"/>
            <a:r>
              <a:rPr lang="en-US" dirty="0" err="1"/>
              <a:t>Sporadics</a:t>
            </a:r>
            <a:r>
              <a:rPr lang="en-US" dirty="0"/>
              <a:t> (essentially random background) and periodic storms </a:t>
            </a:r>
          </a:p>
          <a:p>
            <a:pPr lvl="1"/>
            <a:r>
              <a:rPr lang="en-US" dirty="0"/>
              <a:t>Some are icy (about 1 g/cm</a:t>
            </a:r>
            <a:r>
              <a:rPr lang="en-US" baseline="30000" dirty="0"/>
              <a:t>3</a:t>
            </a:r>
            <a:r>
              <a:rPr lang="en-US" dirty="0"/>
              <a:t>), others are stony (about 8 g/cm</a:t>
            </a:r>
            <a:r>
              <a:rPr lang="en-US" baseline="30000" dirty="0"/>
              <a:t>3</a:t>
            </a:r>
            <a:r>
              <a:rPr lang="en-US" dirty="0"/>
              <a:t>)</a:t>
            </a:r>
          </a:p>
          <a:p>
            <a:r>
              <a:rPr lang="en-US" dirty="0"/>
              <a:t>In this Seminar, we will focus on </a:t>
            </a:r>
            <a:r>
              <a:rPr lang="en-US" dirty="0">
                <a:solidFill>
                  <a:srgbClr val="0070C0"/>
                </a:solidFill>
              </a:rPr>
              <a:t>orbital debris </a:t>
            </a:r>
            <a:r>
              <a:rPr lang="en-US" dirty="0"/>
              <a:t>because it represents a higher risk for Earth-orbiting spacecraft.</a:t>
            </a:r>
          </a:p>
          <a:p>
            <a:r>
              <a:rPr lang="en-US" dirty="0"/>
              <a:t>Both orbital debris and meteoroids are taken into consideration in risk assessments.</a:t>
            </a:r>
          </a:p>
        </p:txBody>
      </p:sp>
      <p:sp>
        <p:nvSpPr>
          <p:cNvPr id="5" name="Slide Number Placeholder 4">
            <a:extLst>
              <a:ext uri="{FF2B5EF4-FFF2-40B4-BE49-F238E27FC236}">
                <a16:creationId xmlns:a16="http://schemas.microsoft.com/office/drawing/2014/main" id="{C71F60C4-A350-4EA7-B994-B730EFFE1310}"/>
              </a:ext>
            </a:extLst>
          </p:cNvPr>
          <p:cNvSpPr>
            <a:spLocks noGrp="1"/>
          </p:cNvSpPr>
          <p:nvPr>
            <p:ph type="sldNum" sz="quarter" idx="11"/>
          </p:nvPr>
        </p:nvSpPr>
        <p:spPr/>
        <p:txBody>
          <a:bodyPr/>
          <a:lstStyle/>
          <a:p>
            <a:pPr>
              <a:defRPr/>
            </a:pPr>
            <a:fld id="{8671A67E-FBE4-4EE7-828C-3E1E89AD3382}" type="slidenum">
              <a:rPr lang="en-US" smtClean="0"/>
              <a:pPr>
                <a:defRPr/>
              </a:pPr>
              <a:t>5</a:t>
            </a:fld>
            <a:endParaRPr lang="en-US"/>
          </a:p>
        </p:txBody>
      </p:sp>
    </p:spTree>
    <p:extLst>
      <p:ext uri="{BB962C8B-B14F-4D97-AF65-F5344CB8AC3E}">
        <p14:creationId xmlns:p14="http://schemas.microsoft.com/office/powerpoint/2010/main" val="2405759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50" y="529252"/>
            <a:ext cx="7246946"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b="1" dirty="0"/>
              <a:t>4.8 Additional Assessment Requirements for Special Classes of Space Missions (1 of 2)</a:t>
            </a:r>
            <a:endParaRPr lang="en-US" dirty="0"/>
          </a:p>
        </p:txBody>
      </p:sp>
      <p:sp>
        <p:nvSpPr>
          <p:cNvPr id="7" name="TextBox 6"/>
          <p:cNvSpPr txBox="1"/>
          <p:nvPr/>
        </p:nvSpPr>
        <p:spPr>
          <a:xfrm>
            <a:off x="86821" y="4468830"/>
            <a:ext cx="9057179" cy="1815882"/>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rgbClr val="008000"/>
                </a:solidFill>
              </a:rPr>
              <a:t>Intent:</a:t>
            </a:r>
          </a:p>
          <a:p>
            <a:pPr marL="800100" lvl="1" indent="-342900">
              <a:buFont typeface="Arial" panose="020B0604020202020204" pitchFamily="34" charset="0"/>
              <a:buChar char="•"/>
            </a:pPr>
            <a:r>
              <a:rPr lang="en-US" sz="1400" dirty="0">
                <a:solidFill>
                  <a:srgbClr val="008000"/>
                </a:solidFill>
              </a:rPr>
              <a:t>Limit the collision risk due to severed tethers, large constellations, satellite servicing, and others.</a:t>
            </a:r>
          </a:p>
          <a:p>
            <a:pPr marL="342900" indent="-342900">
              <a:buFont typeface="Arial" panose="020B0604020202020204" pitchFamily="34" charset="0"/>
              <a:buChar char="•"/>
            </a:pPr>
            <a:r>
              <a:rPr lang="en-US" sz="1400" dirty="0">
                <a:solidFill>
                  <a:srgbClr val="008000"/>
                </a:solidFill>
              </a:rPr>
              <a:t>Regions:</a:t>
            </a:r>
          </a:p>
          <a:p>
            <a:pPr marL="800100" lvl="1" indent="-342900">
              <a:buFont typeface="Arial" panose="020B0604020202020204" pitchFamily="34" charset="0"/>
              <a:buChar char="•"/>
            </a:pPr>
            <a:r>
              <a:rPr lang="en-US" sz="1400" dirty="0">
                <a:solidFill>
                  <a:srgbClr val="008000"/>
                </a:solidFill>
              </a:rPr>
              <a:t>All Earth orbits.</a:t>
            </a:r>
          </a:p>
          <a:p>
            <a:pPr marL="342900" indent="-342900">
              <a:buFont typeface="Arial" panose="020B0604020202020204" pitchFamily="34" charset="0"/>
              <a:buChar char="•"/>
            </a:pPr>
            <a:r>
              <a:rPr lang="en-US" sz="1400" dirty="0">
                <a:solidFill>
                  <a:srgbClr val="008000"/>
                </a:solidFill>
              </a:rPr>
              <a:t>Takeaway:</a:t>
            </a:r>
          </a:p>
          <a:p>
            <a:pPr marL="800100" lvl="1" indent="-342900">
              <a:buFont typeface="Arial" panose="020B0604020202020204" pitchFamily="34" charset="0"/>
              <a:buChar char="•"/>
            </a:pPr>
            <a:r>
              <a:rPr lang="en-US" sz="1400" dirty="0">
                <a:solidFill>
                  <a:srgbClr val="008000"/>
                </a:solidFill>
              </a:rPr>
              <a:t>Tethers are rarely used. The requirement applies to tethers longer than 300 meters. </a:t>
            </a:r>
          </a:p>
          <a:p>
            <a:pPr marL="800100" lvl="1" indent="-342900">
              <a:buFont typeface="Arial" panose="020B0604020202020204" pitchFamily="34" charset="0"/>
              <a:buChar char="•"/>
            </a:pPr>
            <a:r>
              <a:rPr lang="en-US" sz="1400" dirty="0" err="1">
                <a:solidFill>
                  <a:srgbClr val="008000"/>
                </a:solidFill>
              </a:rPr>
              <a:t>Cubesats</a:t>
            </a:r>
            <a:r>
              <a:rPr lang="en-US" sz="1400" dirty="0">
                <a:solidFill>
                  <a:srgbClr val="008000"/>
                </a:solidFill>
              </a:rPr>
              <a:t> less than 1U are treated like operational debris.</a:t>
            </a:r>
          </a:p>
          <a:p>
            <a:pPr marL="800100" lvl="1" indent="-342900">
              <a:buFont typeface="Arial" panose="020B0604020202020204" pitchFamily="34" charset="0"/>
              <a:buChar char="•"/>
            </a:pPr>
            <a:r>
              <a:rPr lang="en-US" sz="1400" dirty="0">
                <a:solidFill>
                  <a:srgbClr val="008000"/>
                </a:solidFill>
              </a:rPr>
              <a:t>“Large constellations” are defined as having 100 spacecraft or more.</a:t>
            </a:r>
          </a:p>
        </p:txBody>
      </p:sp>
      <p:sp>
        <p:nvSpPr>
          <p:cNvPr id="8" name="TextBox 7">
            <a:extLst>
              <a:ext uri="{FF2B5EF4-FFF2-40B4-BE49-F238E27FC236}">
                <a16:creationId xmlns:a16="http://schemas.microsoft.com/office/drawing/2014/main" id="{64701F4B-0A9E-4B90-9260-90EE6CA1D430}"/>
              </a:ext>
            </a:extLst>
          </p:cNvPr>
          <p:cNvSpPr txBox="1"/>
          <p:nvPr/>
        </p:nvSpPr>
        <p:spPr>
          <a:xfrm>
            <a:off x="695056" y="1379296"/>
            <a:ext cx="8143539" cy="2862322"/>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Requirement 4.8-1. Special classes of space missions: Special classes of space missions, including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large constellations; rendezvous, proximity operations, and satellite servicing; safety of active debris removal operations; tethers; and small satellites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shall comply with (1) the requirements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in Sections 4.3 through 4.7,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 the applicable mitigation standard practices established in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Objective 5 of the 2019 ODMSP</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and (3) the following: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endParaRPr>
          </a:p>
          <a:p>
            <a:pPr marL="228600" marR="0" lvl="0" indent="-228600" algn="l" defTabSz="914400" rtl="0" eaLnBrk="0" fontAlgn="base" latinLnBrk="0" hangingPunct="0">
              <a:lnSpc>
                <a:spcPct val="100000"/>
              </a:lnSpc>
              <a:spcBef>
                <a:spcPct val="0"/>
              </a:spcBef>
              <a:spcAft>
                <a:spcPct val="0"/>
              </a:spcAft>
              <a:buClrTx/>
              <a:buSzTx/>
              <a:buFontTx/>
              <a:buAutoNum type="alphaLcPeriod"/>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Tether systems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Intact and remnants of severed tether systems in Earth orbit shall limit the generation of orbital debris from on-orbit collisions with other operational spacecraft. Tether systems should generally not remain deployed after the completion of their mission objectives. After mission objectives are met, such tethers should have provisions for disposal (full retraction/stowing and/or removal from Earth orbit) with a probability of success greater than 0.9. Those provisions include an assessment of the reliability of the disposal system and accounting for the possibility of damage to or cutting of the tether prior to disposal.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b. Small satellites, including</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 CubeSats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For spacecraft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smaller than 10 cm × 10 cm × 10 cm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when fully deployed:</a:t>
            </a:r>
          </a:p>
          <a:p>
            <a:pPr lvl="1">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(1) Any spacecraft in LEO shall be limited to an orbital lifetime as short as practicable but no more than 25 years after completion of mission. </a:t>
            </a:r>
          </a:p>
          <a:p>
            <a:pPr lvl="1">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 The total spacecraft object-time product in LEO shall be less than 100 object-years per mission. </a:t>
            </a:r>
          </a:p>
        </p:txBody>
      </p:sp>
      <p:sp>
        <p:nvSpPr>
          <p:cNvPr id="4" name="Slide Number Placeholder 3">
            <a:extLst>
              <a:ext uri="{FF2B5EF4-FFF2-40B4-BE49-F238E27FC236}">
                <a16:creationId xmlns:a16="http://schemas.microsoft.com/office/drawing/2014/main" id="{DB8B7244-7696-4440-8F31-B40B28FE14D6}"/>
              </a:ext>
            </a:extLst>
          </p:cNvPr>
          <p:cNvSpPr>
            <a:spLocks noGrp="1"/>
          </p:cNvSpPr>
          <p:nvPr>
            <p:ph type="sldNum" sz="quarter" idx="11"/>
          </p:nvPr>
        </p:nvSpPr>
        <p:spPr/>
        <p:txBody>
          <a:bodyPr/>
          <a:lstStyle/>
          <a:p>
            <a:pPr>
              <a:defRPr/>
            </a:pPr>
            <a:fld id="{8671A67E-FBE4-4EE7-828C-3E1E89AD3382}" type="slidenum">
              <a:rPr lang="en-US" smtClean="0"/>
              <a:pPr>
                <a:defRPr/>
              </a:pPr>
              <a:t>50</a:t>
            </a:fld>
            <a:endParaRPr lang="en-US"/>
          </a:p>
        </p:txBody>
      </p:sp>
    </p:spTree>
    <p:extLst>
      <p:ext uri="{BB962C8B-B14F-4D97-AF65-F5344CB8AC3E}">
        <p14:creationId xmlns:p14="http://schemas.microsoft.com/office/powerpoint/2010/main" val="3958931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50" y="529252"/>
            <a:ext cx="7246946" cy="498123"/>
          </a:xfrm>
        </p:spPr>
        <p:txBody>
          <a:bodyPr>
            <a:normAutofit fontScale="90000"/>
          </a:bodyPr>
          <a:lstStyle/>
          <a:p>
            <a:r>
              <a:rPr kumimoji="0" lang="en-US" sz="1600" b="1" i="0" u="none" strike="noStrike" kern="0" cap="none" spc="0" normalizeH="0" baseline="0" noProof="0" dirty="0">
                <a:ln>
                  <a:noFill/>
                </a:ln>
                <a:solidFill>
                  <a:srgbClr val="99FF33"/>
                </a:solidFill>
                <a:effectLst/>
                <a:uLnTx/>
                <a:uFillTx/>
                <a:latin typeface="Arial"/>
                <a:ea typeface="ＭＳ Ｐゴシック"/>
              </a:rPr>
              <a:t>NASA-STD-8719.14C:</a:t>
            </a:r>
            <a:br>
              <a:rPr lang="en-US" b="1" dirty="0"/>
            </a:br>
            <a:r>
              <a:rPr lang="en-US" b="1" dirty="0"/>
              <a:t>4.8 Additional Assessment Requirements for Special Classes of Space Missions (2 of 2)</a:t>
            </a:r>
            <a:endParaRPr lang="en-US" dirty="0"/>
          </a:p>
        </p:txBody>
      </p:sp>
      <p:sp>
        <p:nvSpPr>
          <p:cNvPr id="7" name="TextBox 6"/>
          <p:cNvSpPr txBox="1"/>
          <p:nvPr/>
        </p:nvSpPr>
        <p:spPr>
          <a:xfrm>
            <a:off x="272650" y="5406156"/>
            <a:ext cx="8469376" cy="1015663"/>
          </a:xfrm>
          <a:prstGeom prst="rect">
            <a:avLst/>
          </a:prstGeom>
          <a:noFill/>
        </p:spPr>
        <p:txBody>
          <a:bodyPr wrap="square" rtlCol="0">
            <a:spAutoFit/>
          </a:bodyPr>
          <a:lstStyle/>
          <a:p>
            <a:r>
              <a:rPr lang="en-US" sz="1200" dirty="0">
                <a:solidFill>
                  <a:srgbClr val="008000"/>
                </a:solidFill>
              </a:rPr>
              <a:t>Takeaways:</a:t>
            </a:r>
          </a:p>
          <a:p>
            <a:pPr marL="342900" indent="-342900">
              <a:buFont typeface="Arial" panose="020B0604020202020204" pitchFamily="34" charset="0"/>
              <a:buChar char="•"/>
            </a:pPr>
            <a:r>
              <a:rPr lang="en-US" sz="1200" dirty="0">
                <a:solidFill>
                  <a:srgbClr val="008000"/>
                </a:solidFill>
              </a:rPr>
              <a:t>2019 ODMSP Requirement 5-1 is imposed on relevant U.S. Government agencies, which then prescribes them to missions to which they provide licenses.</a:t>
            </a:r>
          </a:p>
          <a:p>
            <a:pPr marL="342900" indent="-342900">
              <a:buFont typeface="Arial" panose="020B0604020202020204" pitchFamily="34" charset="0"/>
              <a:buChar char="•"/>
            </a:pPr>
            <a:r>
              <a:rPr lang="en-US" sz="1200" dirty="0">
                <a:solidFill>
                  <a:srgbClr val="008000"/>
                </a:solidFill>
              </a:rPr>
              <a:t>2019 ODMSP Requirement 5-3 does not involve new constraints. By following the NASA-STD requirements the goal is met.</a:t>
            </a:r>
          </a:p>
        </p:txBody>
      </p:sp>
      <p:sp>
        <p:nvSpPr>
          <p:cNvPr id="8" name="TextBox 7">
            <a:extLst>
              <a:ext uri="{FF2B5EF4-FFF2-40B4-BE49-F238E27FC236}">
                <a16:creationId xmlns:a16="http://schemas.microsoft.com/office/drawing/2014/main" id="{64701F4B-0A9E-4B90-9260-90EE6CA1D430}"/>
              </a:ext>
            </a:extLst>
          </p:cNvPr>
          <p:cNvSpPr txBox="1"/>
          <p:nvPr/>
        </p:nvSpPr>
        <p:spPr>
          <a:xfrm>
            <a:off x="401974" y="1682060"/>
            <a:ext cx="8143539" cy="3724096"/>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2019 ODMSP Objective 5: Clarification and Additional Standard Practices for Certain Classes of Space Operations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5-1.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Large Constellations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 constellation consisting of 100 or more operational spacecraft cumulative is considered a large constellation.</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Each spacecraft in a large constellation should have a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probability of successful postmission disposal at a level greater than 0.9 with a goal of 0.99 or better</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 determining the successful postmission disposal threshold, factors such as mass, collision probability, orbital location, and other relevant parameters should be considered.</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For large constellations, Objective 4-1.a.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[Direct reentry or heliocentric orbit]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is the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preferred postmission disposal option</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for the spacecraft. In developing the mission profile, the program should limit the cumulative reentry human casualty risk from the constellation.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5-2. Small satellites, including CubeSats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[Same as NASA-STD-8719.14C Requirement 4.8-1.b]</a:t>
            </a:r>
            <a:endPar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5-3.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Rendezvous, proximity operations, and satellite servicing</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In developing the mission profile for a structure, the program should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limit the risk of debris generation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as an outcome of the operations. The program should (1) limit the probability of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accidental collision</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 and (2) limit the probability of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accidental explosion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resulting from the operations. Any </a:t>
            </a: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34" charset="-128"/>
              </a:rPr>
              <a:t>planned debris </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generated as a result of the operations should follow the standard practices for mission-related debris set forth in Objective 1 </a:t>
            </a: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34" charset="-128"/>
              </a:rPr>
              <a:t>[Equivalent to NASA-STD-8719.14C Requirement 4.3-1 on operational debris]</a:t>
            </a:r>
            <a:r>
              <a:rPr kumimoji="0" lang="en-US" sz="1200" b="0" i="0" u="none" strike="noStrike" kern="1200" cap="none" spc="0" normalizeH="0" baseline="0" noProof="0" dirty="0">
                <a:ln>
                  <a:noFill/>
                </a:ln>
                <a:effectLst/>
                <a:uLnTx/>
                <a:uFillTx/>
                <a:latin typeface="Times New Roman" panose="02020603050405020304" pitchFamily="18" charset="0"/>
                <a:ea typeface="ＭＳ Ｐゴシック" pitchFamily="34" charset="-128"/>
              </a:rPr>
              <a:t>.</a:t>
            </a:r>
          </a:p>
        </p:txBody>
      </p:sp>
      <p:sp>
        <p:nvSpPr>
          <p:cNvPr id="4" name="TextBox 3">
            <a:extLst>
              <a:ext uri="{FF2B5EF4-FFF2-40B4-BE49-F238E27FC236}">
                <a16:creationId xmlns:a16="http://schemas.microsoft.com/office/drawing/2014/main" id="{B5D6BC00-9842-4EAE-8930-B5CC7EB3EB5E}"/>
              </a:ext>
            </a:extLst>
          </p:cNvPr>
          <p:cNvSpPr txBox="1"/>
          <p:nvPr/>
        </p:nvSpPr>
        <p:spPr>
          <a:xfrm>
            <a:off x="272650" y="1190234"/>
            <a:ext cx="8014447" cy="523220"/>
          </a:xfrm>
          <a:prstGeom prst="rect">
            <a:avLst/>
          </a:prstGeom>
          <a:noFill/>
        </p:spPr>
        <p:txBody>
          <a:bodyPr wrap="square" rtlCol="0">
            <a:spAutoFit/>
          </a:bodyPr>
          <a:lstStyle/>
          <a:p>
            <a:r>
              <a:rPr lang="en-US" sz="1400" dirty="0"/>
              <a:t>For completeness, the text of the 2019 ODMSP Objective 5 is reproduced below. Red text in [ ] are additions for reference.</a:t>
            </a:r>
          </a:p>
        </p:txBody>
      </p:sp>
      <p:sp>
        <p:nvSpPr>
          <p:cNvPr id="5" name="Slide Number Placeholder 4">
            <a:extLst>
              <a:ext uri="{FF2B5EF4-FFF2-40B4-BE49-F238E27FC236}">
                <a16:creationId xmlns:a16="http://schemas.microsoft.com/office/drawing/2014/main" id="{8AD2B544-2984-4A6F-9465-9E6A9A6F5939}"/>
              </a:ext>
            </a:extLst>
          </p:cNvPr>
          <p:cNvSpPr>
            <a:spLocks noGrp="1"/>
          </p:cNvSpPr>
          <p:nvPr>
            <p:ph type="sldNum" sz="quarter" idx="11"/>
          </p:nvPr>
        </p:nvSpPr>
        <p:spPr/>
        <p:txBody>
          <a:bodyPr/>
          <a:lstStyle/>
          <a:p>
            <a:pPr>
              <a:defRPr/>
            </a:pPr>
            <a:fld id="{8671A67E-FBE4-4EE7-828C-3E1E89AD3382}" type="slidenum">
              <a:rPr lang="en-US" smtClean="0"/>
              <a:pPr>
                <a:defRPr/>
              </a:pPr>
              <a:t>51</a:t>
            </a:fld>
            <a:endParaRPr lang="en-US"/>
          </a:p>
        </p:txBody>
      </p:sp>
    </p:spTree>
    <p:extLst>
      <p:ext uri="{BB962C8B-B14F-4D97-AF65-F5344CB8AC3E}">
        <p14:creationId xmlns:p14="http://schemas.microsoft.com/office/powerpoint/2010/main" val="3263078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404B-F1CE-4B2B-987F-81FE159170DD}"/>
              </a:ext>
            </a:extLst>
          </p:cNvPr>
          <p:cNvSpPr>
            <a:spLocks noGrp="1"/>
          </p:cNvSpPr>
          <p:nvPr>
            <p:ph type="title"/>
          </p:nvPr>
        </p:nvSpPr>
        <p:spPr/>
        <p:txBody>
          <a:bodyPr/>
          <a:lstStyle/>
          <a:p>
            <a:r>
              <a:rPr lang="en-US" dirty="0"/>
              <a:t>Disposal Method Summary</a:t>
            </a:r>
          </a:p>
        </p:txBody>
      </p:sp>
      <p:graphicFrame>
        <p:nvGraphicFramePr>
          <p:cNvPr id="5" name="Content Placeholder 4">
            <a:extLst>
              <a:ext uri="{FF2B5EF4-FFF2-40B4-BE49-F238E27FC236}">
                <a16:creationId xmlns:a16="http://schemas.microsoft.com/office/drawing/2014/main" id="{242ED3DE-02E8-4F6D-9FF7-F4ADCC2B2D4F}"/>
              </a:ext>
            </a:extLst>
          </p:cNvPr>
          <p:cNvGraphicFramePr>
            <a:graphicFrameLocks noGrp="1"/>
          </p:cNvGraphicFramePr>
          <p:nvPr>
            <p:ph idx="1"/>
            <p:extLst>
              <p:ext uri="{D42A27DB-BD31-4B8C-83A1-F6EECF244321}">
                <p14:modId xmlns:p14="http://schemas.microsoft.com/office/powerpoint/2010/main" val="1439120809"/>
              </p:ext>
            </p:extLst>
          </p:nvPr>
        </p:nvGraphicFramePr>
        <p:xfrm>
          <a:off x="307821" y="1290798"/>
          <a:ext cx="8525029" cy="4600575"/>
        </p:xfrm>
        <a:graphic>
          <a:graphicData uri="http://schemas.openxmlformats.org/drawingml/2006/table">
            <a:tbl>
              <a:tblPr/>
              <a:tblGrid>
                <a:gridCol w="1045017">
                  <a:extLst>
                    <a:ext uri="{9D8B030D-6E8A-4147-A177-3AD203B41FA5}">
                      <a16:colId xmlns:a16="http://schemas.microsoft.com/office/drawing/2014/main" val="476185094"/>
                    </a:ext>
                  </a:extLst>
                </a:gridCol>
                <a:gridCol w="1087846">
                  <a:extLst>
                    <a:ext uri="{9D8B030D-6E8A-4147-A177-3AD203B41FA5}">
                      <a16:colId xmlns:a16="http://schemas.microsoft.com/office/drawing/2014/main" val="4154840009"/>
                    </a:ext>
                  </a:extLst>
                </a:gridCol>
                <a:gridCol w="625297">
                  <a:extLst>
                    <a:ext uri="{9D8B030D-6E8A-4147-A177-3AD203B41FA5}">
                      <a16:colId xmlns:a16="http://schemas.microsoft.com/office/drawing/2014/main" val="288979231"/>
                    </a:ext>
                  </a:extLst>
                </a:gridCol>
                <a:gridCol w="1584657">
                  <a:extLst>
                    <a:ext uri="{9D8B030D-6E8A-4147-A177-3AD203B41FA5}">
                      <a16:colId xmlns:a16="http://schemas.microsoft.com/office/drawing/2014/main" val="517446572"/>
                    </a:ext>
                  </a:extLst>
                </a:gridCol>
                <a:gridCol w="1047159">
                  <a:extLst>
                    <a:ext uri="{9D8B030D-6E8A-4147-A177-3AD203B41FA5}">
                      <a16:colId xmlns:a16="http://schemas.microsoft.com/office/drawing/2014/main" val="1245668087"/>
                    </a:ext>
                  </a:extLst>
                </a:gridCol>
                <a:gridCol w="674099">
                  <a:extLst>
                    <a:ext uri="{9D8B030D-6E8A-4147-A177-3AD203B41FA5}">
                      <a16:colId xmlns:a16="http://schemas.microsoft.com/office/drawing/2014/main" val="761783810"/>
                    </a:ext>
                  </a:extLst>
                </a:gridCol>
                <a:gridCol w="1039045">
                  <a:extLst>
                    <a:ext uri="{9D8B030D-6E8A-4147-A177-3AD203B41FA5}">
                      <a16:colId xmlns:a16="http://schemas.microsoft.com/office/drawing/2014/main" val="4142326295"/>
                    </a:ext>
                  </a:extLst>
                </a:gridCol>
                <a:gridCol w="830874">
                  <a:extLst>
                    <a:ext uri="{9D8B030D-6E8A-4147-A177-3AD203B41FA5}">
                      <a16:colId xmlns:a16="http://schemas.microsoft.com/office/drawing/2014/main" val="181327829"/>
                    </a:ext>
                  </a:extLst>
                </a:gridCol>
                <a:gridCol w="591035">
                  <a:extLst>
                    <a:ext uri="{9D8B030D-6E8A-4147-A177-3AD203B41FA5}">
                      <a16:colId xmlns:a16="http://schemas.microsoft.com/office/drawing/2014/main" val="1184769570"/>
                    </a:ext>
                  </a:extLst>
                </a:gridCol>
              </a:tblGrid>
              <a:tr h="391510">
                <a:tc rowSpan="2">
                  <a:txBody>
                    <a:bodyPr/>
                    <a:lstStyle/>
                    <a:p>
                      <a:pPr algn="ctr" fontAlgn="ctr"/>
                      <a:r>
                        <a:rPr lang="en-US" sz="1300" b="1" i="0" u="none" strike="noStrike">
                          <a:solidFill>
                            <a:srgbClr val="000000"/>
                          </a:solidFill>
                          <a:effectLst/>
                          <a:latin typeface="Calibri" panose="020F0502020204030204" pitchFamily="34" charset="0"/>
                        </a:rPr>
                        <a:t>Perigee</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300" b="1" i="0" u="none" strike="noStrike" dirty="0">
                          <a:solidFill>
                            <a:srgbClr val="000000"/>
                          </a:solidFill>
                          <a:effectLst/>
                          <a:latin typeface="Calibri" panose="020F0502020204030204" pitchFamily="34" charset="0"/>
                        </a:rPr>
                        <a:t>Mission Type</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300" b="1" i="0" u="none" strike="noStrike">
                          <a:solidFill>
                            <a:srgbClr val="000000"/>
                          </a:solidFill>
                          <a:effectLst/>
                          <a:latin typeface="Calibri" panose="020F0502020204030204" pitchFamily="34" charset="0"/>
                        </a:rPr>
                        <a:t>Mass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300" b="1" i="0" u="none" strike="noStrike">
                          <a:solidFill>
                            <a:srgbClr val="000000"/>
                          </a:solidFill>
                          <a:effectLst/>
                          <a:latin typeface="Calibri" panose="020F0502020204030204" pitchFamily="34" charset="0"/>
                        </a:rPr>
                        <a:t>Likely Simplest Disposal Method</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300" b="1" i="0" u="none" strike="noStrike" dirty="0">
                          <a:solidFill>
                            <a:srgbClr val="000000"/>
                          </a:solidFill>
                          <a:effectLst/>
                          <a:latin typeface="Calibri" panose="020F0502020204030204" pitchFamily="34" charset="0"/>
                        </a:rPr>
                        <a:t>---------------------------    Assessments Needed  ----------------------</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5810140"/>
                  </a:ext>
                </a:extLst>
              </a:tr>
              <a:tr h="6213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300" b="1" i="0" u="none" strike="noStrike">
                          <a:solidFill>
                            <a:srgbClr val="000000"/>
                          </a:solidFill>
                          <a:effectLst/>
                          <a:latin typeface="Calibri" panose="020F0502020204030204" pitchFamily="34" charset="0"/>
                        </a:rPr>
                        <a:t>Passivation?</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panose="020F0502020204030204" pitchFamily="34" charset="0"/>
                        </a:rPr>
                        <a:t>Collision Risk?</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panose="020F0502020204030204" pitchFamily="34" charset="0"/>
                        </a:rPr>
                        <a:t>MMOD Penetration?</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panose="020F0502020204030204" pitchFamily="34" charset="0"/>
                        </a:rPr>
                        <a:t>Disposal Reliability?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panose="020F0502020204030204" pitchFamily="34" charset="0"/>
                        </a:rPr>
                        <a:t>Reentry Risk?</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986382"/>
                  </a:ext>
                </a:extLst>
              </a:tr>
              <a:tr h="260561">
                <a:tc>
                  <a:txBody>
                    <a:bodyPr/>
                    <a:lstStyle/>
                    <a:p>
                      <a:pPr algn="ctr" fontAlgn="ctr"/>
                      <a:r>
                        <a:rPr lang="en-US" sz="1300" b="0" i="0" u="none" strike="noStrike" dirty="0">
                          <a:solidFill>
                            <a:srgbClr val="000000"/>
                          </a:solidFill>
                          <a:effectLst/>
                          <a:latin typeface="Calibri" panose="020F0502020204030204" pitchFamily="34" charset="0"/>
                        </a:rPr>
                        <a:t>&lt; 650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High Energy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&lt;250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Uncontrolled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73452611"/>
                  </a:ext>
                </a:extLst>
              </a:tr>
              <a:tr h="240518">
                <a:tc>
                  <a:txBody>
                    <a:bodyPr/>
                    <a:lstStyle/>
                    <a:p>
                      <a:pPr algn="ctr" fontAlgn="ctr"/>
                      <a:r>
                        <a:rPr lang="en-US" sz="1300" b="0" i="0" u="none" strike="noStrike" dirty="0">
                          <a:solidFill>
                            <a:srgbClr val="000000"/>
                          </a:solidFill>
                          <a:effectLst/>
                          <a:latin typeface="Calibri" panose="020F0502020204030204" pitchFamily="34" charset="0"/>
                        </a:rPr>
                        <a:t>&lt; 650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High Energy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&gt;250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4980562"/>
                  </a:ext>
                </a:extLst>
              </a:tr>
              <a:tr h="233837">
                <a:tc>
                  <a:txBody>
                    <a:bodyPr/>
                    <a:lstStyle/>
                    <a:p>
                      <a:pPr algn="ctr" fontAlgn="ctr"/>
                      <a:r>
                        <a:rPr lang="en-US" sz="1300" b="0" i="0" u="none" strike="noStrike" dirty="0">
                          <a:solidFill>
                            <a:srgbClr val="000000"/>
                          </a:solidFill>
                          <a:effectLst/>
                          <a:latin typeface="Calibri" panose="020F0502020204030204" pitchFamily="34" charset="0"/>
                        </a:rPr>
                        <a:t>&lt; 650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All Others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&lt;800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Uncontrolled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1875815"/>
                  </a:ext>
                </a:extLst>
              </a:tr>
              <a:tr h="247199">
                <a:tc>
                  <a:txBody>
                    <a:bodyPr/>
                    <a:lstStyle/>
                    <a:p>
                      <a:pPr algn="ctr" fontAlgn="ctr"/>
                      <a:r>
                        <a:rPr lang="en-US" sz="1300" b="0" i="0" u="none" strike="noStrike" dirty="0">
                          <a:solidFill>
                            <a:srgbClr val="000000"/>
                          </a:solidFill>
                          <a:effectLst/>
                          <a:latin typeface="Calibri" panose="020F0502020204030204" pitchFamily="34" charset="0"/>
                        </a:rPr>
                        <a:t>&lt; 650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All Others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&gt;800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6703170"/>
                  </a:ext>
                </a:extLst>
              </a:tr>
              <a:tr h="407544">
                <a:tc>
                  <a:txBody>
                    <a:bodyPr/>
                    <a:lstStyle/>
                    <a:p>
                      <a:pPr algn="ctr" fontAlgn="ctr"/>
                      <a:r>
                        <a:rPr lang="en-US" sz="1300" b="0" i="0" u="none" strike="noStrike">
                          <a:solidFill>
                            <a:srgbClr val="000000"/>
                          </a:solidFill>
                          <a:effectLst/>
                          <a:latin typeface="Calibri" panose="020F0502020204030204" pitchFamily="34" charset="0"/>
                        </a:rPr>
                        <a:t>650-1500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dirty="0">
                          <a:solidFill>
                            <a:srgbClr val="000000"/>
                          </a:solidFill>
                          <a:effectLst/>
                          <a:latin typeface="Calibri" panose="020F0502020204030204" pitchFamily="34" charset="0"/>
                        </a:rPr>
                        <a:t>High Energy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&lt;250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Orbit lowering + Uncontrolled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45768194"/>
                  </a:ext>
                </a:extLst>
              </a:tr>
              <a:tr h="314010">
                <a:tc>
                  <a:txBody>
                    <a:bodyPr/>
                    <a:lstStyle/>
                    <a:p>
                      <a:pPr algn="ctr" fontAlgn="ctr"/>
                      <a:r>
                        <a:rPr lang="en-US" sz="1300" b="0" i="0" u="none" strike="noStrike">
                          <a:solidFill>
                            <a:srgbClr val="000000"/>
                          </a:solidFill>
                          <a:effectLst/>
                          <a:latin typeface="Calibri" panose="020F0502020204030204" pitchFamily="34" charset="0"/>
                        </a:rPr>
                        <a:t>650-1500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dirty="0">
                          <a:solidFill>
                            <a:srgbClr val="000000"/>
                          </a:solidFill>
                          <a:effectLst/>
                          <a:latin typeface="Calibri" panose="020F0502020204030204" pitchFamily="34" charset="0"/>
                        </a:rPr>
                        <a:t>High Energy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&gt;250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35281785"/>
                  </a:ext>
                </a:extLst>
              </a:tr>
              <a:tr h="427588">
                <a:tc>
                  <a:txBody>
                    <a:bodyPr/>
                    <a:lstStyle/>
                    <a:p>
                      <a:pPr algn="ctr" fontAlgn="ctr"/>
                      <a:r>
                        <a:rPr lang="en-US" sz="1300" b="0" i="0" u="none" strike="noStrike">
                          <a:solidFill>
                            <a:srgbClr val="000000"/>
                          </a:solidFill>
                          <a:effectLst/>
                          <a:latin typeface="Calibri" panose="020F0502020204030204" pitchFamily="34" charset="0"/>
                        </a:rPr>
                        <a:t>650-1500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dirty="0">
                          <a:solidFill>
                            <a:srgbClr val="000000"/>
                          </a:solidFill>
                          <a:effectLst/>
                          <a:latin typeface="Calibri" panose="020F0502020204030204" pitchFamily="34" charset="0"/>
                        </a:rPr>
                        <a:t>All Others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dirty="0">
                          <a:solidFill>
                            <a:srgbClr val="000000"/>
                          </a:solidFill>
                          <a:effectLst/>
                          <a:latin typeface="Calibri" panose="020F0502020204030204" pitchFamily="34" charset="0"/>
                        </a:rPr>
                        <a:t>&lt;800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Orbit lowering + Uncontrolled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32873802"/>
                  </a:ext>
                </a:extLst>
              </a:tr>
              <a:tr h="273923">
                <a:tc>
                  <a:txBody>
                    <a:bodyPr/>
                    <a:lstStyle/>
                    <a:p>
                      <a:pPr algn="ctr" fontAlgn="ctr"/>
                      <a:r>
                        <a:rPr lang="en-US" sz="1300" b="0" i="0" u="none" strike="noStrike">
                          <a:solidFill>
                            <a:srgbClr val="000000"/>
                          </a:solidFill>
                          <a:effectLst/>
                          <a:latin typeface="Calibri" panose="020F0502020204030204" pitchFamily="34" charset="0"/>
                        </a:rPr>
                        <a:t>650-1500 km</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All Others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&gt;800 kg</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dirty="0">
                          <a:solidFill>
                            <a:srgbClr val="000000"/>
                          </a:solidFill>
                          <a:effectLst/>
                          <a:latin typeface="Calibri" panose="020F0502020204030204" pitchFamily="34" charset="0"/>
                        </a:rPr>
                        <a:t>Controlled reentry</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66316898"/>
                  </a:ext>
                </a:extLst>
              </a:tr>
              <a:tr h="427588">
                <a:tc>
                  <a:txBody>
                    <a:bodyPr/>
                    <a:lstStyle/>
                    <a:p>
                      <a:pPr algn="ctr" fontAlgn="ctr"/>
                      <a:r>
                        <a:rPr lang="en-US" sz="1300" b="0" i="0" u="none" strike="noStrike">
                          <a:solidFill>
                            <a:srgbClr val="000000"/>
                          </a:solidFill>
                          <a:effectLst/>
                          <a:latin typeface="Calibri" panose="020F0502020204030204" pitchFamily="34" charset="0"/>
                        </a:rPr>
                        <a:t>1500-GEO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All Missions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All</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dirty="0">
                          <a:solidFill>
                            <a:srgbClr val="000000"/>
                          </a:solidFill>
                          <a:effectLst/>
                          <a:latin typeface="Calibri" panose="020F0502020204030204" pitchFamily="34" charset="0"/>
                        </a:rPr>
                        <a:t>Super-LEO storage</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If maneuver is needed</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If maneuver is needed</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18423493"/>
                  </a:ext>
                </a:extLst>
              </a:tr>
              <a:tr h="340734">
                <a:tc>
                  <a:txBody>
                    <a:bodyPr/>
                    <a:lstStyle/>
                    <a:p>
                      <a:pPr algn="ctr" fontAlgn="ctr"/>
                      <a:r>
                        <a:rPr lang="en-US" sz="1300" b="0" i="0" u="none" strike="noStrike">
                          <a:solidFill>
                            <a:srgbClr val="000000"/>
                          </a:solidFill>
                          <a:effectLst/>
                          <a:latin typeface="Calibri" panose="020F0502020204030204" pitchFamily="34" charset="0"/>
                        </a:rPr>
                        <a:t>GEO 'bagel'</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All Missions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All</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dirty="0">
                          <a:solidFill>
                            <a:srgbClr val="000000"/>
                          </a:solidFill>
                          <a:effectLst/>
                          <a:latin typeface="Calibri" panose="020F0502020204030204" pitchFamily="34" charset="0"/>
                        </a:rPr>
                        <a:t>Super-GEO storage</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Yes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58053601"/>
                  </a:ext>
                </a:extLst>
              </a:tr>
              <a:tr h="414225">
                <a:tc>
                  <a:txBody>
                    <a:bodyPr/>
                    <a:lstStyle/>
                    <a:p>
                      <a:pPr algn="ctr" fontAlgn="ctr"/>
                      <a:r>
                        <a:rPr lang="en-US" sz="1300" b="0" i="0" u="none" strike="noStrike">
                          <a:solidFill>
                            <a:srgbClr val="000000"/>
                          </a:solidFill>
                          <a:effectLst/>
                          <a:latin typeface="Calibri" panose="020F0502020204030204" pitchFamily="34" charset="0"/>
                        </a:rPr>
                        <a:t>&gt; GEO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All Missions</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All</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dirty="0">
                          <a:solidFill>
                            <a:srgbClr val="000000"/>
                          </a:solidFill>
                          <a:effectLst/>
                          <a:latin typeface="Calibri" panose="020F0502020204030204" pitchFamily="34" charset="0"/>
                        </a:rPr>
                        <a:t>Heliocentric/ Disposal in place</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Recommended</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tc>
                  <a:txBody>
                    <a:bodyPr/>
                    <a:lstStyle/>
                    <a:p>
                      <a:pPr algn="ctr" fontAlgn="ctr"/>
                      <a:r>
                        <a:rPr lang="en-US" sz="1300" b="0" i="0" u="none" strike="noStrike" dirty="0">
                          <a:solidFill>
                            <a:srgbClr val="000000"/>
                          </a:solidFill>
                          <a:effectLst/>
                          <a:latin typeface="Calibri" panose="020F0502020204030204" pitchFamily="34" charset="0"/>
                        </a:rPr>
                        <a:t>No</a:t>
                      </a:r>
                    </a:p>
                  </a:txBody>
                  <a:tcPr marL="6681" marR="6681" marT="66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89DB"/>
                    </a:solidFill>
                  </a:tcPr>
                </a:tc>
                <a:extLst>
                  <a:ext uri="{0D108BD9-81ED-4DB2-BD59-A6C34878D82A}">
                    <a16:rowId xmlns:a16="http://schemas.microsoft.com/office/drawing/2014/main" val="2487894617"/>
                  </a:ext>
                </a:extLst>
              </a:tr>
            </a:tbl>
          </a:graphicData>
        </a:graphic>
      </p:graphicFrame>
      <p:sp>
        <p:nvSpPr>
          <p:cNvPr id="6" name="TextBox 5">
            <a:extLst>
              <a:ext uri="{FF2B5EF4-FFF2-40B4-BE49-F238E27FC236}">
                <a16:creationId xmlns:a16="http://schemas.microsoft.com/office/drawing/2014/main" id="{AE7CEE04-BBF1-434D-AEA8-848C3F78A0A8}"/>
              </a:ext>
            </a:extLst>
          </p:cNvPr>
          <p:cNvSpPr txBox="1"/>
          <p:nvPr/>
        </p:nvSpPr>
        <p:spPr>
          <a:xfrm>
            <a:off x="645459" y="6002767"/>
            <a:ext cx="7067774" cy="369332"/>
          </a:xfrm>
          <a:prstGeom prst="rect">
            <a:avLst/>
          </a:prstGeom>
          <a:noFill/>
        </p:spPr>
        <p:txBody>
          <a:bodyPr wrap="square" rtlCol="0">
            <a:spAutoFit/>
          </a:bodyPr>
          <a:lstStyle/>
          <a:p>
            <a:r>
              <a:rPr lang="en-US" sz="1800" dirty="0"/>
              <a:t>High energy missions includes X-ray and others.</a:t>
            </a:r>
          </a:p>
        </p:txBody>
      </p:sp>
      <p:sp>
        <p:nvSpPr>
          <p:cNvPr id="3" name="Slide Number Placeholder 2">
            <a:extLst>
              <a:ext uri="{FF2B5EF4-FFF2-40B4-BE49-F238E27FC236}">
                <a16:creationId xmlns:a16="http://schemas.microsoft.com/office/drawing/2014/main" id="{4FE747E6-CFE0-4060-B6A2-8E71F476AB0D}"/>
              </a:ext>
            </a:extLst>
          </p:cNvPr>
          <p:cNvSpPr>
            <a:spLocks noGrp="1"/>
          </p:cNvSpPr>
          <p:nvPr>
            <p:ph type="sldNum" sz="quarter" idx="11"/>
          </p:nvPr>
        </p:nvSpPr>
        <p:spPr/>
        <p:txBody>
          <a:bodyPr/>
          <a:lstStyle/>
          <a:p>
            <a:pPr>
              <a:defRPr/>
            </a:pPr>
            <a:fld id="{8671A67E-FBE4-4EE7-828C-3E1E89AD3382}" type="slidenum">
              <a:rPr lang="en-US" smtClean="0"/>
              <a:pPr>
                <a:defRPr/>
              </a:pPr>
              <a:t>52</a:t>
            </a:fld>
            <a:endParaRPr lang="en-US"/>
          </a:p>
        </p:txBody>
      </p:sp>
    </p:spTree>
    <p:extLst>
      <p:ext uri="{BB962C8B-B14F-4D97-AF65-F5344CB8AC3E}">
        <p14:creationId xmlns:p14="http://schemas.microsoft.com/office/powerpoint/2010/main" val="251407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List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8688810"/>
              </p:ext>
            </p:extLst>
          </p:nvPr>
        </p:nvGraphicFramePr>
        <p:xfrm>
          <a:off x="2033990" y="1337315"/>
          <a:ext cx="5076020" cy="4977119"/>
        </p:xfrm>
        <a:graphic>
          <a:graphicData uri="http://schemas.openxmlformats.org/drawingml/2006/table">
            <a:tbl>
              <a:tblPr firstRow="1" bandRow="1">
                <a:tableStyleId>{69CF1AB2-1976-4502-BF36-3FF5EA218861}</a:tableStyleId>
              </a:tblPr>
              <a:tblGrid>
                <a:gridCol w="655576">
                  <a:extLst>
                    <a:ext uri="{9D8B030D-6E8A-4147-A177-3AD203B41FA5}">
                      <a16:colId xmlns:a16="http://schemas.microsoft.com/office/drawing/2014/main" val="4134121233"/>
                    </a:ext>
                  </a:extLst>
                </a:gridCol>
                <a:gridCol w="4420444">
                  <a:extLst>
                    <a:ext uri="{9D8B030D-6E8A-4147-A177-3AD203B41FA5}">
                      <a16:colId xmlns:a16="http://schemas.microsoft.com/office/drawing/2014/main" val="723220033"/>
                    </a:ext>
                  </a:extLst>
                </a:gridCol>
              </a:tblGrid>
              <a:tr h="191341">
                <a:tc>
                  <a:txBody>
                    <a:bodyPr/>
                    <a:lstStyle/>
                    <a:p>
                      <a:pPr algn="l" fontAlgn="b"/>
                      <a:r>
                        <a:rPr lang="en-US" sz="1200" b="0" i="0" u="none" strike="noStrike" dirty="0">
                          <a:solidFill>
                            <a:srgbClr val="000000"/>
                          </a:solidFill>
                          <a:effectLst/>
                          <a:latin typeface="+mn-lt"/>
                        </a:rPr>
                        <a:t>CDR</a:t>
                      </a:r>
                    </a:p>
                  </a:txBody>
                  <a:tcPr marL="7144" marR="7144" marT="7144" marB="0" anchor="b"/>
                </a:tc>
                <a:tc>
                  <a:txBody>
                    <a:bodyPr/>
                    <a:lstStyle/>
                    <a:p>
                      <a:pPr algn="l" fontAlgn="b"/>
                      <a:r>
                        <a:rPr lang="en-US" sz="1200" b="0" i="0" u="none" strike="noStrike" dirty="0">
                          <a:solidFill>
                            <a:srgbClr val="000000"/>
                          </a:solidFill>
                          <a:effectLst/>
                          <a:latin typeface="+mn-lt"/>
                        </a:rPr>
                        <a:t>Critical Design Review</a:t>
                      </a:r>
                    </a:p>
                  </a:txBody>
                  <a:tcPr marL="7144" marR="7144" marT="7144" marB="0" anchor="b"/>
                </a:tc>
                <a:extLst>
                  <a:ext uri="{0D108BD9-81ED-4DB2-BD59-A6C34878D82A}">
                    <a16:rowId xmlns:a16="http://schemas.microsoft.com/office/drawing/2014/main" val="1735469357"/>
                  </a:ext>
                </a:extLst>
              </a:tr>
              <a:tr h="191341">
                <a:tc>
                  <a:txBody>
                    <a:bodyPr/>
                    <a:lstStyle/>
                    <a:p>
                      <a:pPr algn="l" fontAlgn="b"/>
                      <a:r>
                        <a:rPr lang="en-US" sz="1200" b="0" u="none" strike="noStrike" dirty="0">
                          <a:effectLst/>
                        </a:rPr>
                        <a:t>CM</a:t>
                      </a:r>
                      <a:endParaRPr lang="en-US" sz="1200" b="0" i="0" u="none" strike="noStrike" dirty="0">
                        <a:solidFill>
                          <a:srgbClr val="000000"/>
                        </a:solidFill>
                        <a:effectLst/>
                        <a:latin typeface="+mn-lt"/>
                      </a:endParaRPr>
                    </a:p>
                  </a:txBody>
                  <a:tcPr marL="7144" marR="7144" marT="7144" marB="0" anchor="b"/>
                </a:tc>
                <a:tc>
                  <a:txBody>
                    <a:bodyPr/>
                    <a:lstStyle/>
                    <a:p>
                      <a:pPr algn="l" fontAlgn="b"/>
                      <a:r>
                        <a:rPr lang="en-US" sz="1200" b="0" u="none" strike="noStrike" dirty="0">
                          <a:effectLst/>
                        </a:rPr>
                        <a:t>Configuration</a:t>
                      </a:r>
                      <a:r>
                        <a:rPr lang="en-US" sz="1200" b="0" u="none" strike="noStrike" baseline="0" dirty="0">
                          <a:effectLst/>
                        </a:rPr>
                        <a:t> Management</a:t>
                      </a:r>
                      <a:endParaRPr lang="en-US" sz="12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772365014"/>
                  </a:ext>
                </a:extLst>
              </a:tr>
              <a:tr h="191341">
                <a:tc>
                  <a:txBody>
                    <a:bodyPr/>
                    <a:lstStyle/>
                    <a:p>
                      <a:pPr algn="l" fontAlgn="b"/>
                      <a:r>
                        <a:rPr lang="en-US" sz="1200" u="none" strike="noStrike" dirty="0">
                          <a:effectLst/>
                        </a:rPr>
                        <a:t>CSO</a:t>
                      </a:r>
                      <a:endParaRPr lang="en-US" sz="1200" b="0" i="0" u="none" strike="noStrike" dirty="0">
                        <a:solidFill>
                          <a:srgbClr val="000000"/>
                        </a:solidFill>
                        <a:effectLst/>
                        <a:latin typeface="+mn-lt"/>
                      </a:endParaRPr>
                    </a:p>
                  </a:txBody>
                  <a:tcPr marL="7144" marR="7144" marT="7144"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dirty="0"/>
                        <a:t>Chief Safety &amp; Mission Assurance Officer</a:t>
                      </a:r>
                      <a:endParaRPr lang="en-US" sz="1200" b="0" dirty="0"/>
                    </a:p>
                  </a:txBody>
                  <a:tcPr marL="7144" marR="7144" marT="7144" marB="0" anchor="b"/>
                </a:tc>
                <a:extLst>
                  <a:ext uri="{0D108BD9-81ED-4DB2-BD59-A6C34878D82A}">
                    <a16:rowId xmlns:a16="http://schemas.microsoft.com/office/drawing/2014/main" val="3969049674"/>
                  </a:ext>
                </a:extLst>
              </a:tr>
              <a:tr h="191341">
                <a:tc>
                  <a:txBody>
                    <a:bodyPr/>
                    <a:lstStyle/>
                    <a:p>
                      <a:pPr algn="l" fontAlgn="b"/>
                      <a:r>
                        <a:rPr lang="en-US" sz="1200" b="0" i="0" u="none" strike="noStrike" dirty="0">
                          <a:solidFill>
                            <a:srgbClr val="000000"/>
                          </a:solidFill>
                          <a:effectLst/>
                          <a:latin typeface="+mn-lt"/>
                        </a:rPr>
                        <a:t>DAS</a:t>
                      </a:r>
                    </a:p>
                  </a:txBody>
                  <a:tcPr marL="7144" marR="7144" marT="7144" marB="0" anchor="b"/>
                </a:tc>
                <a:tc>
                  <a:txBody>
                    <a:bodyPr/>
                    <a:lstStyle/>
                    <a:p>
                      <a:pPr algn="l" fontAlgn="b"/>
                      <a:r>
                        <a:rPr lang="en-US" sz="1200" b="0" i="0" u="none" strike="noStrike" dirty="0">
                          <a:solidFill>
                            <a:srgbClr val="000000"/>
                          </a:solidFill>
                          <a:effectLst/>
                          <a:latin typeface="+mn-lt"/>
                        </a:rPr>
                        <a:t>Debris Assessment Software</a:t>
                      </a:r>
                    </a:p>
                  </a:txBody>
                  <a:tcPr marL="7144" marR="7144" marT="7144" marB="0" anchor="b"/>
                </a:tc>
                <a:extLst>
                  <a:ext uri="{0D108BD9-81ED-4DB2-BD59-A6C34878D82A}">
                    <a16:rowId xmlns:a16="http://schemas.microsoft.com/office/drawing/2014/main" val="1506350042"/>
                  </a:ext>
                </a:extLst>
              </a:tr>
              <a:tr h="191341">
                <a:tc>
                  <a:txBody>
                    <a:bodyPr/>
                    <a:lstStyle/>
                    <a:p>
                      <a:pPr algn="l" fontAlgn="b"/>
                      <a:r>
                        <a:rPr lang="en-US" sz="1200" b="0" i="0" u="none" strike="noStrike" dirty="0">
                          <a:solidFill>
                            <a:srgbClr val="000000"/>
                          </a:solidFill>
                          <a:effectLst/>
                          <a:latin typeface="+mn-lt"/>
                        </a:rPr>
                        <a:t>DCA</a:t>
                      </a:r>
                    </a:p>
                  </a:txBody>
                  <a:tcPr marL="7144" marR="7144" marT="7144" marB="0" anchor="b"/>
                </a:tc>
                <a:tc>
                  <a:txBody>
                    <a:bodyPr/>
                    <a:lstStyle/>
                    <a:p>
                      <a:pPr algn="l" fontAlgn="b"/>
                      <a:r>
                        <a:rPr lang="en-US" sz="1200" b="0" i="0" u="none" strike="noStrike" dirty="0">
                          <a:solidFill>
                            <a:srgbClr val="000000"/>
                          </a:solidFill>
                          <a:effectLst/>
                          <a:latin typeface="+mn-lt"/>
                        </a:rPr>
                        <a:t>Debris Casualty Area</a:t>
                      </a:r>
                    </a:p>
                  </a:txBody>
                  <a:tcPr marL="7144" marR="7144" marT="7144" marB="0" anchor="b"/>
                </a:tc>
                <a:extLst>
                  <a:ext uri="{0D108BD9-81ED-4DB2-BD59-A6C34878D82A}">
                    <a16:rowId xmlns:a16="http://schemas.microsoft.com/office/drawing/2014/main" val="1633840794"/>
                  </a:ext>
                </a:extLst>
              </a:tr>
              <a:tr h="191341">
                <a:tc>
                  <a:txBody>
                    <a:bodyPr/>
                    <a:lstStyle/>
                    <a:p>
                      <a:pPr algn="l" fontAlgn="b"/>
                      <a:r>
                        <a:rPr lang="en-US" sz="1200" u="none" strike="noStrike" dirty="0">
                          <a:effectLst/>
                        </a:rPr>
                        <a:t>EAR</a:t>
                      </a:r>
                      <a:endParaRPr lang="en-US" sz="1200" b="0" i="0" u="none" strike="noStrike" dirty="0">
                        <a:solidFill>
                          <a:srgbClr val="000000"/>
                        </a:solidFill>
                        <a:effectLst/>
                        <a:latin typeface="+mn-lt"/>
                      </a:endParaRPr>
                    </a:p>
                  </a:txBody>
                  <a:tcPr marL="7144" marR="7144" marT="7144" marB="0" anchor="b"/>
                </a:tc>
                <a:tc>
                  <a:txBody>
                    <a:bodyPr/>
                    <a:lstStyle/>
                    <a:p>
                      <a:pPr algn="l" fontAlgn="b"/>
                      <a:r>
                        <a:rPr lang="en-US" sz="1200" u="none" strike="noStrike" dirty="0">
                          <a:effectLst/>
                        </a:rPr>
                        <a:t>Export Administrations Regulations</a:t>
                      </a:r>
                      <a:endParaRPr lang="en-US" sz="12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1240710334"/>
                  </a:ext>
                </a:extLst>
              </a:tr>
              <a:tr h="191341">
                <a:tc>
                  <a:txBody>
                    <a:bodyPr/>
                    <a:lstStyle/>
                    <a:p>
                      <a:pPr algn="l" fontAlgn="b"/>
                      <a:r>
                        <a:rPr lang="en-US" sz="1200" u="none" strike="noStrike" dirty="0">
                          <a:effectLst/>
                        </a:rPr>
                        <a:t>EOM</a:t>
                      </a:r>
                      <a:endParaRPr lang="en-US" sz="1200" b="0" i="0" u="none" strike="noStrike" dirty="0">
                        <a:solidFill>
                          <a:srgbClr val="000000"/>
                        </a:solidFill>
                        <a:effectLst/>
                        <a:latin typeface="+mn-lt"/>
                      </a:endParaRPr>
                    </a:p>
                  </a:txBody>
                  <a:tcPr marL="7144" marR="7144" marT="7144" marB="0" anchor="b"/>
                </a:tc>
                <a:tc>
                  <a:txBody>
                    <a:bodyPr/>
                    <a:lstStyle/>
                    <a:p>
                      <a:pPr algn="l" fontAlgn="b"/>
                      <a:r>
                        <a:rPr lang="en-US" sz="1200" u="none" strike="noStrike" dirty="0">
                          <a:effectLst/>
                        </a:rPr>
                        <a:t>End of Mission</a:t>
                      </a:r>
                      <a:endParaRPr lang="en-US" sz="12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4166980828"/>
                  </a:ext>
                </a:extLst>
              </a:tr>
              <a:tr h="191341">
                <a:tc>
                  <a:txBody>
                    <a:bodyPr/>
                    <a:lstStyle/>
                    <a:p>
                      <a:pPr algn="l" fontAlgn="b"/>
                      <a:r>
                        <a:rPr lang="en-US" sz="1200" u="none" strike="noStrike" dirty="0">
                          <a:effectLst/>
                        </a:rPr>
                        <a:t>EOMP</a:t>
                      </a:r>
                      <a:endParaRPr lang="en-US" sz="1200" b="0" i="0" u="none" strike="noStrike" dirty="0">
                        <a:solidFill>
                          <a:srgbClr val="000000"/>
                        </a:solidFill>
                        <a:effectLst/>
                        <a:latin typeface="+mn-lt"/>
                      </a:endParaRPr>
                    </a:p>
                  </a:txBody>
                  <a:tcPr marL="7144" marR="7144" marT="7144" marB="0" anchor="b"/>
                </a:tc>
                <a:tc>
                  <a:txBody>
                    <a:bodyPr/>
                    <a:lstStyle/>
                    <a:p>
                      <a:pPr algn="l" fontAlgn="b"/>
                      <a:r>
                        <a:rPr lang="en-US" sz="1200" u="none" strike="noStrike" dirty="0">
                          <a:effectLst/>
                        </a:rPr>
                        <a:t>End of Mission Plan</a:t>
                      </a:r>
                      <a:endParaRPr lang="en-US" sz="12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3155672726"/>
                  </a:ext>
                </a:extLst>
              </a:tr>
              <a:tr h="191341">
                <a:tc>
                  <a:txBody>
                    <a:bodyPr/>
                    <a:lstStyle/>
                    <a:p>
                      <a:pPr algn="l" fontAlgn="b"/>
                      <a:r>
                        <a:rPr lang="en-US" sz="1200" b="0" i="0" u="none" strike="noStrike" dirty="0">
                          <a:solidFill>
                            <a:srgbClr val="000000"/>
                          </a:solidFill>
                          <a:effectLst/>
                          <a:latin typeface="+mn-lt"/>
                        </a:rPr>
                        <a:t>FCC</a:t>
                      </a:r>
                    </a:p>
                  </a:txBody>
                  <a:tcPr marL="7144" marR="7144" marT="7144" marB="0" anchor="b"/>
                </a:tc>
                <a:tc>
                  <a:txBody>
                    <a:bodyPr/>
                    <a:lstStyle/>
                    <a:p>
                      <a:pPr algn="l" fontAlgn="b"/>
                      <a:r>
                        <a:rPr lang="en-US" sz="1200" b="0" i="0" u="none" strike="noStrike" dirty="0">
                          <a:solidFill>
                            <a:srgbClr val="000000"/>
                          </a:solidFill>
                          <a:effectLst/>
                          <a:latin typeface="+mn-lt"/>
                        </a:rPr>
                        <a:t>Federal Communications Commission</a:t>
                      </a:r>
                    </a:p>
                  </a:txBody>
                  <a:tcPr marL="7144" marR="7144" marT="7144" marB="0" anchor="b"/>
                </a:tc>
                <a:extLst>
                  <a:ext uri="{0D108BD9-81ED-4DB2-BD59-A6C34878D82A}">
                    <a16:rowId xmlns:a16="http://schemas.microsoft.com/office/drawing/2014/main" val="2081612953"/>
                  </a:ext>
                </a:extLst>
              </a:tr>
              <a:tr h="191341">
                <a:tc>
                  <a:txBody>
                    <a:bodyPr/>
                    <a:lstStyle/>
                    <a:p>
                      <a:pPr algn="l" fontAlgn="b"/>
                      <a:r>
                        <a:rPr lang="en-US" sz="1200" u="none" strike="noStrike" dirty="0">
                          <a:effectLst/>
                        </a:rPr>
                        <a:t>GEO</a:t>
                      </a:r>
                      <a:endParaRPr lang="en-US" sz="1200" b="0" i="0" u="none" strike="noStrike" dirty="0">
                        <a:solidFill>
                          <a:srgbClr val="000000"/>
                        </a:solidFill>
                        <a:effectLst/>
                        <a:latin typeface="+mn-lt"/>
                      </a:endParaRPr>
                    </a:p>
                  </a:txBody>
                  <a:tcPr marL="7144" marR="7144" marT="7144" marB="0" anchor="b"/>
                </a:tc>
                <a:tc>
                  <a:txBody>
                    <a:bodyPr/>
                    <a:lstStyle/>
                    <a:p>
                      <a:pPr algn="l" fontAlgn="b"/>
                      <a:r>
                        <a:rPr lang="en-US" sz="1200" u="none" strike="noStrike" dirty="0">
                          <a:effectLst/>
                        </a:rPr>
                        <a:t>Geostationary Earth</a:t>
                      </a:r>
                      <a:r>
                        <a:rPr lang="en-US" sz="1200" u="none" strike="noStrike" baseline="0" dirty="0">
                          <a:effectLst/>
                        </a:rPr>
                        <a:t> Orbit</a:t>
                      </a:r>
                      <a:endParaRPr lang="en-US" sz="1200" b="0" i="0" u="none" strike="noStrike" dirty="0">
                        <a:solidFill>
                          <a:srgbClr val="000000"/>
                        </a:solidFill>
                        <a:effectLst/>
                        <a:latin typeface="+mn-lt"/>
                      </a:endParaRPr>
                    </a:p>
                  </a:txBody>
                  <a:tcPr marL="7144" marR="7144" marT="7144" marB="0" anchor="b"/>
                </a:tc>
                <a:extLst>
                  <a:ext uri="{0D108BD9-81ED-4DB2-BD59-A6C34878D82A}">
                    <a16:rowId xmlns:a16="http://schemas.microsoft.com/office/drawing/2014/main" val="3017222302"/>
                  </a:ext>
                </a:extLst>
              </a:tr>
              <a:tr h="191341">
                <a:tc>
                  <a:txBody>
                    <a:bodyPr/>
                    <a:lstStyle/>
                    <a:p>
                      <a:pPr algn="l" fontAlgn="b"/>
                      <a:r>
                        <a:rPr lang="en-US" sz="1200" b="0" i="0" u="none" strike="noStrike" dirty="0">
                          <a:solidFill>
                            <a:schemeClr val="tx1"/>
                          </a:solidFill>
                          <a:effectLst/>
                          <a:latin typeface="+mn-lt"/>
                        </a:rPr>
                        <a:t>GPS</a:t>
                      </a:r>
                    </a:p>
                  </a:txBody>
                  <a:tcPr marL="7144" marR="7144" marT="7144" marB="0" anchor="b"/>
                </a:tc>
                <a:tc>
                  <a:txBody>
                    <a:bodyPr/>
                    <a:lstStyle/>
                    <a:p>
                      <a:pPr algn="l" fontAlgn="b"/>
                      <a:r>
                        <a:rPr lang="en-US" sz="1200" b="0" i="0" u="none" strike="noStrike" dirty="0">
                          <a:solidFill>
                            <a:schemeClr val="tx1"/>
                          </a:solidFill>
                          <a:effectLst/>
                          <a:latin typeface="+mn-lt"/>
                        </a:rPr>
                        <a:t>Global Positioning System</a:t>
                      </a:r>
                    </a:p>
                  </a:txBody>
                  <a:tcPr marL="7144" marR="7144" marT="7144" marB="0" anchor="b"/>
                </a:tc>
                <a:extLst>
                  <a:ext uri="{0D108BD9-81ED-4DB2-BD59-A6C34878D82A}">
                    <a16:rowId xmlns:a16="http://schemas.microsoft.com/office/drawing/2014/main" val="3470919152"/>
                  </a:ext>
                </a:extLst>
              </a:tr>
              <a:tr h="193594">
                <a:tc>
                  <a:txBody>
                    <a:bodyPr/>
                    <a:lstStyle/>
                    <a:p>
                      <a:pPr algn="l" fontAlgn="b"/>
                      <a:r>
                        <a:rPr lang="en-US" sz="1200" u="none" strike="noStrike" dirty="0">
                          <a:effectLst/>
                        </a:rPr>
                        <a:t>GSFC</a:t>
                      </a:r>
                      <a:endParaRPr lang="en-US" sz="1200" b="0" i="0" u="none" strike="noStrike" dirty="0">
                        <a:solidFill>
                          <a:schemeClr val="tx1"/>
                        </a:solidFill>
                        <a:effectLst/>
                        <a:latin typeface="+mn-lt"/>
                      </a:endParaRPr>
                    </a:p>
                  </a:txBody>
                  <a:tcPr marL="7144" marR="7144" marT="7144" marB="0" anchor="b"/>
                </a:tc>
                <a:tc>
                  <a:txBody>
                    <a:bodyPr/>
                    <a:lstStyle/>
                    <a:p>
                      <a:pPr algn="l" fontAlgn="b"/>
                      <a:r>
                        <a:rPr lang="en-US" sz="1200" u="none" strike="noStrike" dirty="0">
                          <a:effectLst/>
                        </a:rPr>
                        <a:t>Goddard Space Flight Center</a:t>
                      </a:r>
                      <a:endParaRPr lang="en-US" sz="1200" b="0" i="0" u="none" strike="noStrike" dirty="0">
                        <a:solidFill>
                          <a:schemeClr val="tx1"/>
                        </a:solidFill>
                        <a:effectLst/>
                        <a:latin typeface="+mn-lt"/>
                      </a:endParaRPr>
                    </a:p>
                  </a:txBody>
                  <a:tcPr marL="7144" marR="7144" marT="7144" marB="0" anchor="b"/>
                </a:tc>
                <a:extLst>
                  <a:ext uri="{0D108BD9-81ED-4DB2-BD59-A6C34878D82A}">
                    <a16:rowId xmlns:a16="http://schemas.microsoft.com/office/drawing/2014/main" val="4033642654"/>
                  </a:ext>
                </a:extLst>
              </a:tr>
              <a:tr h="191341">
                <a:tc>
                  <a:txBody>
                    <a:bodyPr/>
                    <a:lstStyle/>
                    <a:p>
                      <a:pPr algn="l" fontAlgn="ctr"/>
                      <a:r>
                        <a:rPr lang="en-US" sz="1200" b="0" i="0" u="none" strike="noStrike" dirty="0">
                          <a:solidFill>
                            <a:schemeClr val="tx1"/>
                          </a:solidFill>
                          <a:effectLst/>
                          <a:latin typeface="+mn-lt"/>
                        </a:rPr>
                        <a:t>LEO</a:t>
                      </a:r>
                    </a:p>
                  </a:txBody>
                  <a:tcPr marL="7144" marR="7144" marT="7144" marB="0" anchor="ctr"/>
                </a:tc>
                <a:tc>
                  <a:txBody>
                    <a:bodyPr/>
                    <a:lstStyle/>
                    <a:p>
                      <a:pPr algn="l" fontAlgn="ctr"/>
                      <a:r>
                        <a:rPr lang="en-US" sz="1200" b="0" i="0" u="none" strike="noStrike" dirty="0">
                          <a:solidFill>
                            <a:schemeClr val="tx1"/>
                          </a:solidFill>
                          <a:effectLst/>
                          <a:latin typeface="+mn-lt"/>
                        </a:rPr>
                        <a:t>Low Earth Orbit</a:t>
                      </a:r>
                    </a:p>
                  </a:txBody>
                  <a:tcPr marL="7144" marR="7144" marT="7144" marB="0" anchor="ctr"/>
                </a:tc>
                <a:extLst>
                  <a:ext uri="{0D108BD9-81ED-4DB2-BD59-A6C34878D82A}">
                    <a16:rowId xmlns:a16="http://schemas.microsoft.com/office/drawing/2014/main" val="1728400311"/>
                  </a:ext>
                </a:extLst>
              </a:tr>
              <a:tr h="191341">
                <a:tc>
                  <a:txBody>
                    <a:bodyPr/>
                    <a:lstStyle/>
                    <a:p>
                      <a:pPr algn="l" fontAlgn="ctr"/>
                      <a:r>
                        <a:rPr lang="en-US" sz="1200" u="none" strike="noStrike" dirty="0">
                          <a:effectLst/>
                        </a:rPr>
                        <a:t>MDAA</a:t>
                      </a:r>
                      <a:endParaRPr lang="en-US" sz="1200" b="0" i="0" u="none" strike="noStrike" dirty="0">
                        <a:solidFill>
                          <a:schemeClr val="tx1"/>
                        </a:solidFill>
                        <a:effectLst/>
                        <a:latin typeface="+mn-lt"/>
                      </a:endParaRPr>
                    </a:p>
                  </a:txBody>
                  <a:tcPr marL="7144" marR="7144" marT="7144" marB="0" anchor="ctr"/>
                </a:tc>
                <a:tc>
                  <a:txBody>
                    <a:bodyPr/>
                    <a:lstStyle/>
                    <a:p>
                      <a:pPr algn="l" fontAlgn="ctr"/>
                      <a:r>
                        <a:rPr lang="en-US" sz="1200" u="none" strike="noStrike" dirty="0">
                          <a:effectLst/>
                        </a:rPr>
                        <a:t>Mission Directorate Associate Administrator</a:t>
                      </a:r>
                      <a:endParaRPr lang="en-US" sz="12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431341880"/>
                  </a:ext>
                </a:extLst>
              </a:tr>
              <a:tr h="191341">
                <a:tc>
                  <a:txBody>
                    <a:bodyPr/>
                    <a:lstStyle/>
                    <a:p>
                      <a:pPr algn="l" fontAlgn="ctr"/>
                      <a:r>
                        <a:rPr lang="en-US" sz="1200" u="none" strike="noStrike" dirty="0">
                          <a:effectLst/>
                        </a:rPr>
                        <a:t>MEO</a:t>
                      </a:r>
                      <a:endParaRPr lang="en-US" sz="1200" b="0" i="0" u="none" strike="noStrike" dirty="0">
                        <a:solidFill>
                          <a:schemeClr val="tx1"/>
                        </a:solidFill>
                        <a:effectLst/>
                        <a:latin typeface="+mn-lt"/>
                      </a:endParaRPr>
                    </a:p>
                  </a:txBody>
                  <a:tcPr marL="7144" marR="7144" marT="7144" marB="0" anchor="ctr"/>
                </a:tc>
                <a:tc>
                  <a:txBody>
                    <a:bodyPr/>
                    <a:lstStyle/>
                    <a:p>
                      <a:pPr algn="l" fontAlgn="ctr"/>
                      <a:r>
                        <a:rPr lang="en-US" sz="1200" u="none" strike="noStrike" dirty="0">
                          <a:effectLst/>
                        </a:rPr>
                        <a:t>Medium Earth Orbit</a:t>
                      </a:r>
                      <a:endParaRPr lang="en-US" sz="12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048988032"/>
                  </a:ext>
                </a:extLst>
              </a:tr>
              <a:tr h="191341">
                <a:tc>
                  <a:txBody>
                    <a:bodyPr/>
                    <a:lstStyle/>
                    <a:p>
                      <a:pPr algn="l" fontAlgn="ctr"/>
                      <a:r>
                        <a:rPr lang="en-US" sz="1200" b="0" i="0" u="none" strike="noStrike" dirty="0">
                          <a:solidFill>
                            <a:schemeClr val="tx1"/>
                          </a:solidFill>
                          <a:effectLst/>
                          <a:latin typeface="+mn-lt"/>
                        </a:rPr>
                        <a:t>NESC</a:t>
                      </a:r>
                    </a:p>
                  </a:txBody>
                  <a:tcPr marL="7144" marR="7144" marT="7144" marB="0" anchor="ctr"/>
                </a:tc>
                <a:tc>
                  <a:txBody>
                    <a:bodyPr/>
                    <a:lstStyle/>
                    <a:p>
                      <a:pPr algn="l" fontAlgn="ctr"/>
                      <a:r>
                        <a:rPr lang="en-US" sz="1200" b="0" i="0" u="none" strike="noStrike" dirty="0">
                          <a:solidFill>
                            <a:schemeClr val="tx1"/>
                          </a:solidFill>
                          <a:effectLst/>
                          <a:latin typeface="+mn-lt"/>
                        </a:rPr>
                        <a:t>NASA Engineering &amp; Safety Center</a:t>
                      </a:r>
                    </a:p>
                  </a:txBody>
                  <a:tcPr marL="7144" marR="7144" marT="7144" marB="0" anchor="ctr"/>
                </a:tc>
                <a:extLst>
                  <a:ext uri="{0D108BD9-81ED-4DB2-BD59-A6C34878D82A}">
                    <a16:rowId xmlns:a16="http://schemas.microsoft.com/office/drawing/2014/main" val="2264548338"/>
                  </a:ext>
                </a:extLst>
              </a:tr>
              <a:tr h="191341">
                <a:tc>
                  <a:txBody>
                    <a:bodyPr/>
                    <a:lstStyle/>
                    <a:p>
                      <a:pPr algn="l" fontAlgn="ctr"/>
                      <a:r>
                        <a:rPr lang="en-US" sz="1200" b="0" i="0" u="none" strike="noStrike" dirty="0">
                          <a:solidFill>
                            <a:schemeClr val="tx1"/>
                          </a:solidFill>
                          <a:effectLst/>
                          <a:latin typeface="+mn-lt"/>
                        </a:rPr>
                        <a:t>NPR</a:t>
                      </a:r>
                    </a:p>
                  </a:txBody>
                  <a:tcPr marL="7144" marR="7144" marT="7144" marB="0" anchor="ctr"/>
                </a:tc>
                <a:tc>
                  <a:txBody>
                    <a:bodyPr/>
                    <a:lstStyle/>
                    <a:p>
                      <a:pPr algn="l" fontAlgn="ctr"/>
                      <a:r>
                        <a:rPr lang="en-US" sz="1200" b="0" i="0" u="none" strike="noStrike" dirty="0">
                          <a:solidFill>
                            <a:schemeClr val="tx1"/>
                          </a:solidFill>
                          <a:effectLst/>
                          <a:latin typeface="+mn-lt"/>
                        </a:rPr>
                        <a:t>NASA Procedural Requirements</a:t>
                      </a:r>
                    </a:p>
                  </a:txBody>
                  <a:tcPr marL="7144" marR="7144" marT="7144" marB="0" anchor="ctr"/>
                </a:tc>
                <a:extLst>
                  <a:ext uri="{0D108BD9-81ED-4DB2-BD59-A6C34878D82A}">
                    <a16:rowId xmlns:a16="http://schemas.microsoft.com/office/drawing/2014/main" val="2100534935"/>
                  </a:ext>
                </a:extLst>
              </a:tr>
              <a:tr h="191341">
                <a:tc>
                  <a:txBody>
                    <a:bodyPr/>
                    <a:lstStyle/>
                    <a:p>
                      <a:pPr algn="l" fontAlgn="ctr"/>
                      <a:r>
                        <a:rPr lang="en-US" sz="1200" b="0" i="0" u="none" strike="noStrike" dirty="0">
                          <a:solidFill>
                            <a:schemeClr val="tx1"/>
                          </a:solidFill>
                          <a:effectLst/>
                          <a:latin typeface="+mn-lt"/>
                        </a:rPr>
                        <a:t>MLI</a:t>
                      </a:r>
                    </a:p>
                  </a:txBody>
                  <a:tcPr marL="7144" marR="7144" marT="7144" marB="0" anchor="ctr"/>
                </a:tc>
                <a:tc>
                  <a:txBody>
                    <a:bodyPr/>
                    <a:lstStyle/>
                    <a:p>
                      <a:pPr algn="l" fontAlgn="ctr"/>
                      <a:r>
                        <a:rPr lang="en-US" sz="1200" b="0" i="0" u="none" strike="noStrike" dirty="0">
                          <a:solidFill>
                            <a:schemeClr val="tx1"/>
                          </a:solidFill>
                          <a:effectLst/>
                          <a:latin typeface="+mn-lt"/>
                        </a:rPr>
                        <a:t>Multi-Layer Insulation</a:t>
                      </a:r>
                    </a:p>
                  </a:txBody>
                  <a:tcPr marL="7144" marR="7144" marT="7144" marB="0" anchor="ctr"/>
                </a:tc>
                <a:extLst>
                  <a:ext uri="{0D108BD9-81ED-4DB2-BD59-A6C34878D82A}">
                    <a16:rowId xmlns:a16="http://schemas.microsoft.com/office/drawing/2014/main" val="15887973"/>
                  </a:ext>
                </a:extLst>
              </a:tr>
              <a:tr h="191341">
                <a:tc>
                  <a:txBody>
                    <a:bodyPr/>
                    <a:lstStyle/>
                    <a:p>
                      <a:pPr algn="l" fontAlgn="ctr"/>
                      <a:r>
                        <a:rPr lang="en-US" sz="1200" u="none" strike="noStrike" dirty="0">
                          <a:effectLst/>
                        </a:rPr>
                        <a:t>ODAR</a:t>
                      </a:r>
                      <a:endParaRPr lang="en-US" sz="1200" b="0" i="0" u="none" strike="noStrike" dirty="0">
                        <a:solidFill>
                          <a:schemeClr val="tx1"/>
                        </a:solidFill>
                        <a:effectLst/>
                        <a:latin typeface="+mn-lt"/>
                      </a:endParaRPr>
                    </a:p>
                  </a:txBody>
                  <a:tcPr marL="7144" marR="7144" marT="7144" marB="0" anchor="ctr"/>
                </a:tc>
                <a:tc>
                  <a:txBody>
                    <a:bodyPr/>
                    <a:lstStyle/>
                    <a:p>
                      <a:pPr algn="l" fontAlgn="ctr"/>
                      <a:r>
                        <a:rPr lang="en-US" sz="1200" u="none" strike="noStrike" dirty="0">
                          <a:effectLst/>
                        </a:rPr>
                        <a:t>Orbital Debris Assessment Report</a:t>
                      </a:r>
                      <a:endParaRPr lang="en-US" sz="12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2040257289"/>
                  </a:ext>
                </a:extLst>
              </a:tr>
              <a:tr h="191341">
                <a:tc>
                  <a:txBody>
                    <a:bodyPr/>
                    <a:lstStyle/>
                    <a:p>
                      <a:pPr algn="l" fontAlgn="ctr"/>
                      <a:r>
                        <a:rPr lang="en-US" sz="1200" u="none" strike="noStrike" dirty="0">
                          <a:effectLst/>
                        </a:rPr>
                        <a:t>ODMSP</a:t>
                      </a:r>
                      <a:endParaRPr lang="en-US" sz="1200" b="0" i="0" u="none" strike="noStrike" dirty="0">
                        <a:solidFill>
                          <a:schemeClr val="tx1"/>
                        </a:solidFill>
                        <a:effectLst/>
                        <a:latin typeface="+mn-lt"/>
                      </a:endParaRPr>
                    </a:p>
                  </a:txBody>
                  <a:tcPr marL="7144" marR="7144" marT="7144" marB="0" anchor="ctr"/>
                </a:tc>
                <a:tc>
                  <a:txBody>
                    <a:bodyPr/>
                    <a:lstStyle/>
                    <a:p>
                      <a:pPr algn="l" fontAlgn="ctr"/>
                      <a:r>
                        <a:rPr lang="en-US" sz="1200" u="none" strike="noStrike" dirty="0">
                          <a:effectLst/>
                        </a:rPr>
                        <a:t>(U.S.</a:t>
                      </a:r>
                      <a:r>
                        <a:rPr lang="en-US" sz="1200" u="none" strike="noStrike" baseline="0" dirty="0">
                          <a:effectLst/>
                        </a:rPr>
                        <a:t> Government) Orbital Debris Mitigation Standard Practices</a:t>
                      </a:r>
                      <a:endParaRPr lang="en-US" sz="12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507959726"/>
                  </a:ext>
                </a:extLst>
              </a:tr>
              <a:tr h="191341">
                <a:tc>
                  <a:txBody>
                    <a:bodyPr/>
                    <a:lstStyle/>
                    <a:p>
                      <a:pPr algn="l" fontAlgn="ctr"/>
                      <a:r>
                        <a:rPr lang="en-US" sz="1200" b="0" i="0" u="none" strike="noStrike" dirty="0">
                          <a:solidFill>
                            <a:schemeClr val="tx1"/>
                          </a:solidFill>
                          <a:effectLst/>
                          <a:latin typeface="+mn-lt"/>
                        </a:rPr>
                        <a:t>OIG</a:t>
                      </a:r>
                    </a:p>
                  </a:txBody>
                  <a:tcPr marL="7144" marR="7144" marT="7144" marB="0" anchor="ctr"/>
                </a:tc>
                <a:tc>
                  <a:txBody>
                    <a:bodyPr/>
                    <a:lstStyle/>
                    <a:p>
                      <a:pPr algn="l" fontAlgn="ctr"/>
                      <a:r>
                        <a:rPr lang="en-US" sz="1200" b="0" i="0" u="none" strike="noStrike" dirty="0">
                          <a:solidFill>
                            <a:schemeClr val="tx1"/>
                          </a:solidFill>
                          <a:effectLst/>
                          <a:latin typeface="+mn-lt"/>
                        </a:rPr>
                        <a:t>Office of Inspector </a:t>
                      </a:r>
                    </a:p>
                  </a:txBody>
                  <a:tcPr marL="7144" marR="7144" marT="7144" marB="0" anchor="ctr"/>
                </a:tc>
                <a:extLst>
                  <a:ext uri="{0D108BD9-81ED-4DB2-BD59-A6C34878D82A}">
                    <a16:rowId xmlns:a16="http://schemas.microsoft.com/office/drawing/2014/main" val="1072333817"/>
                  </a:ext>
                </a:extLst>
              </a:tr>
              <a:tr h="191341">
                <a:tc>
                  <a:txBody>
                    <a:bodyPr/>
                    <a:lstStyle/>
                    <a:p>
                      <a:pPr algn="l" fontAlgn="ctr"/>
                      <a:r>
                        <a:rPr lang="en-US" sz="1200" b="0" i="0" u="none" strike="noStrike" dirty="0">
                          <a:solidFill>
                            <a:schemeClr val="tx1"/>
                          </a:solidFill>
                          <a:effectLst/>
                          <a:latin typeface="+mn-lt"/>
                        </a:rPr>
                        <a:t>OSMA</a:t>
                      </a:r>
                    </a:p>
                  </a:txBody>
                  <a:tcPr marL="7144" marR="7144" marT="7144" marB="0" anchor="ctr"/>
                </a:tc>
                <a:tc>
                  <a:txBody>
                    <a:bodyPr/>
                    <a:lstStyle/>
                    <a:p>
                      <a:pPr algn="l" fontAlgn="ctr"/>
                      <a:r>
                        <a:rPr lang="en-US" sz="1200" b="0" i="0" u="none" strike="noStrike" dirty="0">
                          <a:solidFill>
                            <a:schemeClr val="tx1"/>
                          </a:solidFill>
                          <a:effectLst/>
                          <a:latin typeface="+mn-lt"/>
                        </a:rPr>
                        <a:t>Office of Safety &amp; Mission Assurance</a:t>
                      </a:r>
                    </a:p>
                  </a:txBody>
                  <a:tcPr marL="7144" marR="7144" marT="7144" marB="0" anchor="ctr"/>
                </a:tc>
                <a:extLst>
                  <a:ext uri="{0D108BD9-81ED-4DB2-BD59-A6C34878D82A}">
                    <a16:rowId xmlns:a16="http://schemas.microsoft.com/office/drawing/2014/main" val="163749650"/>
                  </a:ext>
                </a:extLst>
              </a:tr>
              <a:tr h="191341">
                <a:tc>
                  <a:txBody>
                    <a:bodyPr/>
                    <a:lstStyle/>
                    <a:p>
                      <a:pPr algn="l" fontAlgn="ctr"/>
                      <a:r>
                        <a:rPr lang="en-US" sz="1200" b="0" i="0" u="none" strike="noStrike" dirty="0">
                          <a:solidFill>
                            <a:schemeClr val="tx1"/>
                          </a:solidFill>
                          <a:effectLst/>
                          <a:latin typeface="+mn-lt"/>
                        </a:rPr>
                        <a:t>PDR</a:t>
                      </a:r>
                    </a:p>
                  </a:txBody>
                  <a:tcPr marL="7144" marR="7144" marT="7144" marB="0" anchor="ctr"/>
                </a:tc>
                <a:tc>
                  <a:txBody>
                    <a:bodyPr/>
                    <a:lstStyle/>
                    <a:p>
                      <a:pPr algn="l" fontAlgn="ctr"/>
                      <a:r>
                        <a:rPr lang="en-US" sz="1200" b="0" i="0" u="none" strike="noStrike" dirty="0">
                          <a:solidFill>
                            <a:schemeClr val="tx1"/>
                          </a:solidFill>
                          <a:effectLst/>
                          <a:latin typeface="+mn-lt"/>
                        </a:rPr>
                        <a:t>Preliminary Design Review</a:t>
                      </a:r>
                    </a:p>
                  </a:txBody>
                  <a:tcPr marL="7144" marR="7144" marT="7144" marB="0" anchor="ctr"/>
                </a:tc>
                <a:extLst>
                  <a:ext uri="{0D108BD9-81ED-4DB2-BD59-A6C34878D82A}">
                    <a16:rowId xmlns:a16="http://schemas.microsoft.com/office/drawing/2014/main" val="2721820441"/>
                  </a:ext>
                </a:extLst>
              </a:tr>
              <a:tr h="191341">
                <a:tc>
                  <a:txBody>
                    <a:bodyPr/>
                    <a:lstStyle/>
                    <a:p>
                      <a:pPr algn="l" fontAlgn="ctr"/>
                      <a:r>
                        <a:rPr lang="en-US" sz="1200" b="0" i="0" u="none" strike="noStrike" dirty="0">
                          <a:solidFill>
                            <a:schemeClr val="tx1"/>
                          </a:solidFill>
                          <a:effectLst/>
                          <a:latin typeface="+mn-lt"/>
                        </a:rPr>
                        <a:t>SE</a:t>
                      </a:r>
                    </a:p>
                  </a:txBody>
                  <a:tcPr marL="7144" marR="7144" marT="7144" marB="0" anchor="ctr"/>
                </a:tc>
                <a:tc>
                  <a:txBody>
                    <a:bodyPr/>
                    <a:lstStyle/>
                    <a:p>
                      <a:pPr algn="l" fontAlgn="ctr"/>
                      <a:r>
                        <a:rPr lang="en-US" sz="1200" b="0" i="0" u="none" strike="noStrike" dirty="0">
                          <a:solidFill>
                            <a:schemeClr val="tx1"/>
                          </a:solidFill>
                          <a:effectLst/>
                          <a:latin typeface="+mn-lt"/>
                        </a:rPr>
                        <a:t>Systems Engineering</a:t>
                      </a:r>
                    </a:p>
                  </a:txBody>
                  <a:tcPr marL="7144" marR="7144" marT="7144" marB="0" anchor="ctr"/>
                </a:tc>
                <a:extLst>
                  <a:ext uri="{0D108BD9-81ED-4DB2-BD59-A6C34878D82A}">
                    <a16:rowId xmlns:a16="http://schemas.microsoft.com/office/drawing/2014/main" val="1423305626"/>
                  </a:ext>
                </a:extLst>
              </a:tr>
              <a:tr h="191341">
                <a:tc>
                  <a:txBody>
                    <a:bodyPr/>
                    <a:lstStyle/>
                    <a:p>
                      <a:pPr algn="l" fontAlgn="ctr"/>
                      <a:r>
                        <a:rPr lang="en-US" sz="1200" b="0" i="0" u="none" strike="noStrike" dirty="0">
                          <a:solidFill>
                            <a:schemeClr val="tx1"/>
                          </a:solidFill>
                          <a:effectLst/>
                          <a:latin typeface="+mn-lt"/>
                        </a:rPr>
                        <a:t>SMSR</a:t>
                      </a:r>
                    </a:p>
                  </a:txBody>
                  <a:tcPr marL="7144" marR="7144" marT="7144" marB="0" anchor="ctr"/>
                </a:tc>
                <a:tc>
                  <a:txBody>
                    <a:bodyPr/>
                    <a:lstStyle/>
                    <a:p>
                      <a:pPr algn="l" fontAlgn="ctr"/>
                      <a:r>
                        <a:rPr lang="en-US" sz="1200" b="0" i="0" u="none" strike="noStrike" dirty="0">
                          <a:solidFill>
                            <a:schemeClr val="tx1"/>
                          </a:solidFill>
                          <a:effectLst/>
                          <a:latin typeface="+mn-lt"/>
                        </a:rPr>
                        <a:t>Safety and Mission Success Review</a:t>
                      </a:r>
                    </a:p>
                  </a:txBody>
                  <a:tcPr marL="7144" marR="7144" marT="7144" marB="0" anchor="ctr"/>
                </a:tc>
                <a:extLst>
                  <a:ext uri="{0D108BD9-81ED-4DB2-BD59-A6C34878D82A}">
                    <a16:rowId xmlns:a16="http://schemas.microsoft.com/office/drawing/2014/main" val="3270876082"/>
                  </a:ext>
                </a:extLst>
              </a:tr>
              <a:tr h="191341">
                <a:tc>
                  <a:txBody>
                    <a:bodyPr/>
                    <a:lstStyle/>
                    <a:p>
                      <a:pPr algn="l" fontAlgn="ctr"/>
                      <a:r>
                        <a:rPr lang="en-US" sz="1200" b="0" i="0" u="none" strike="noStrike" dirty="0">
                          <a:solidFill>
                            <a:schemeClr val="tx1"/>
                          </a:solidFill>
                          <a:effectLst/>
                          <a:latin typeface="+mn-lt"/>
                        </a:rPr>
                        <a:t>STD</a:t>
                      </a:r>
                    </a:p>
                  </a:txBody>
                  <a:tcPr marL="7144" marR="7144" marT="7144" marB="0" anchor="ctr"/>
                </a:tc>
                <a:tc>
                  <a:txBody>
                    <a:bodyPr/>
                    <a:lstStyle/>
                    <a:p>
                      <a:pPr algn="l" fontAlgn="ctr"/>
                      <a:r>
                        <a:rPr lang="en-US" sz="1200" b="0" i="0" u="none" strike="noStrike" dirty="0">
                          <a:solidFill>
                            <a:schemeClr val="tx1"/>
                          </a:solidFill>
                          <a:effectLst/>
                          <a:latin typeface="+mn-lt"/>
                        </a:rPr>
                        <a:t>Standard</a:t>
                      </a:r>
                    </a:p>
                  </a:txBody>
                  <a:tcPr marL="7144" marR="7144" marT="7144" marB="0" anchor="ctr"/>
                </a:tc>
                <a:extLst>
                  <a:ext uri="{0D108BD9-81ED-4DB2-BD59-A6C34878D82A}">
                    <a16:rowId xmlns:a16="http://schemas.microsoft.com/office/drawing/2014/main" val="3291134837"/>
                  </a:ext>
                </a:extLst>
              </a:tr>
            </a:tbl>
          </a:graphicData>
        </a:graphic>
      </p:graphicFrame>
      <p:sp>
        <p:nvSpPr>
          <p:cNvPr id="3" name="Slide Number Placeholder 2">
            <a:extLst>
              <a:ext uri="{FF2B5EF4-FFF2-40B4-BE49-F238E27FC236}">
                <a16:creationId xmlns:a16="http://schemas.microsoft.com/office/drawing/2014/main" id="{A594DE8B-FE0A-4BBE-87A0-2BBCC5DE3660}"/>
              </a:ext>
            </a:extLst>
          </p:cNvPr>
          <p:cNvSpPr>
            <a:spLocks noGrp="1"/>
          </p:cNvSpPr>
          <p:nvPr>
            <p:ph type="sldNum" sz="quarter" idx="11"/>
          </p:nvPr>
        </p:nvSpPr>
        <p:spPr/>
        <p:txBody>
          <a:bodyPr/>
          <a:lstStyle/>
          <a:p>
            <a:pPr>
              <a:defRPr/>
            </a:pPr>
            <a:fld id="{8671A67E-FBE4-4EE7-828C-3E1E89AD3382}" type="slidenum">
              <a:rPr lang="en-US" smtClean="0"/>
              <a:pPr>
                <a:defRPr/>
              </a:pPr>
              <a:t>53</a:t>
            </a:fld>
            <a:endParaRPr lang="en-US"/>
          </a:p>
        </p:txBody>
      </p:sp>
    </p:spTree>
    <p:extLst>
      <p:ext uri="{BB962C8B-B14F-4D97-AF65-F5344CB8AC3E}">
        <p14:creationId xmlns:p14="http://schemas.microsoft.com/office/powerpoint/2010/main" val="119298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EE50-D40C-4BA3-B583-63AD3E065964}"/>
              </a:ext>
            </a:extLst>
          </p:cNvPr>
          <p:cNvSpPr>
            <a:spLocks noGrp="1"/>
          </p:cNvSpPr>
          <p:nvPr>
            <p:ph type="title"/>
          </p:nvPr>
        </p:nvSpPr>
        <p:spPr>
          <a:xfrm>
            <a:off x="188324" y="261239"/>
            <a:ext cx="6457950" cy="969771"/>
          </a:xfrm>
        </p:spPr>
        <p:txBody>
          <a:bodyPr/>
          <a:lstStyle/>
          <a:p>
            <a:r>
              <a:rPr lang="en-US" dirty="0"/>
              <a:t>Orbital Debris Sources</a:t>
            </a:r>
          </a:p>
        </p:txBody>
      </p:sp>
      <p:sp>
        <p:nvSpPr>
          <p:cNvPr id="3" name="Content Placeholder 2">
            <a:extLst>
              <a:ext uri="{FF2B5EF4-FFF2-40B4-BE49-F238E27FC236}">
                <a16:creationId xmlns:a16="http://schemas.microsoft.com/office/drawing/2014/main" id="{E757ACBE-6144-4DCB-9AEC-55B315723C63}"/>
              </a:ext>
            </a:extLst>
          </p:cNvPr>
          <p:cNvSpPr>
            <a:spLocks noGrp="1"/>
          </p:cNvSpPr>
          <p:nvPr>
            <p:ph idx="1"/>
          </p:nvPr>
        </p:nvSpPr>
        <p:spPr>
          <a:xfrm>
            <a:off x="272454" y="1367319"/>
            <a:ext cx="3890755" cy="5077749"/>
          </a:xfrm>
        </p:spPr>
        <p:txBody>
          <a:bodyPr>
            <a:normAutofit fontScale="70000" lnSpcReduction="20000"/>
          </a:bodyPr>
          <a:lstStyle/>
          <a:p>
            <a:pPr eaLnBrk="1" hangingPunct="1">
              <a:buFont typeface="Wingdings" panose="05000000000000000000" pitchFamily="2" charset="2"/>
              <a:buChar char="q"/>
              <a:defRPr/>
            </a:pPr>
            <a:r>
              <a:rPr lang="en-US" sz="2400" b="1" dirty="0"/>
              <a:t> Spent launch vehicle upper stages</a:t>
            </a:r>
          </a:p>
          <a:p>
            <a:pPr eaLnBrk="1" hangingPunct="1">
              <a:buFont typeface="Wingdings" panose="05000000000000000000" pitchFamily="2" charset="2"/>
              <a:buChar char="q"/>
              <a:defRPr/>
            </a:pPr>
            <a:endParaRPr lang="en-US" sz="2400" b="1" dirty="0"/>
          </a:p>
          <a:p>
            <a:pPr eaLnBrk="1" hangingPunct="1">
              <a:buFont typeface="Wingdings" panose="05000000000000000000" pitchFamily="2" charset="2"/>
              <a:buChar char="q"/>
              <a:defRPr/>
            </a:pPr>
            <a:r>
              <a:rPr lang="en-US" sz="2400" b="1" dirty="0"/>
              <a:t>  Inactive spacecraft </a:t>
            </a:r>
          </a:p>
          <a:p>
            <a:pPr eaLnBrk="1" hangingPunct="1">
              <a:buFont typeface="Wingdings" panose="05000000000000000000" pitchFamily="2" charset="2"/>
              <a:buChar char="q"/>
              <a:defRPr/>
            </a:pPr>
            <a:endParaRPr lang="en-US" sz="2400" b="1" dirty="0"/>
          </a:p>
          <a:p>
            <a:pPr eaLnBrk="1" hangingPunct="1">
              <a:buFont typeface="Wingdings" panose="05000000000000000000" pitchFamily="2" charset="2"/>
              <a:buChar char="q"/>
              <a:defRPr/>
            </a:pPr>
            <a:r>
              <a:rPr lang="en-US" sz="2400" b="1" dirty="0"/>
              <a:t>Collisions</a:t>
            </a:r>
          </a:p>
          <a:p>
            <a:pPr lvl="1" eaLnBrk="1" hangingPunct="1">
              <a:buFont typeface="Wingdings" panose="05000000000000000000" pitchFamily="2" charset="2"/>
              <a:buChar char="q"/>
              <a:defRPr/>
            </a:pPr>
            <a:r>
              <a:rPr lang="en-US" sz="2400" b="1" dirty="0"/>
              <a:t> </a:t>
            </a:r>
            <a:r>
              <a:rPr lang="en-US" sz="2100" b="1" dirty="0"/>
              <a:t>Small collisions (small particles, damage dependent on location)</a:t>
            </a:r>
          </a:p>
          <a:p>
            <a:pPr lvl="1" eaLnBrk="1" hangingPunct="1">
              <a:buFont typeface="Wingdings" panose="05000000000000000000" pitchFamily="2" charset="2"/>
              <a:buChar char="q"/>
              <a:defRPr/>
            </a:pPr>
            <a:r>
              <a:rPr lang="en-US" sz="2100" b="1" dirty="0"/>
              <a:t> Large collisions (&gt; 10 cm, mission-killer)</a:t>
            </a:r>
          </a:p>
          <a:p>
            <a:pPr lvl="1" eaLnBrk="1" hangingPunct="1">
              <a:buFont typeface="Wingdings" panose="05000000000000000000" pitchFamily="2" charset="2"/>
              <a:buChar char="q"/>
              <a:defRPr/>
            </a:pPr>
            <a:r>
              <a:rPr lang="en-US" sz="2100" b="1" dirty="0"/>
              <a:t> Intentional collisions (anti-satellite tests)</a:t>
            </a:r>
          </a:p>
          <a:p>
            <a:pPr lvl="1" eaLnBrk="1" hangingPunct="1">
              <a:buFont typeface="Wingdings" panose="05000000000000000000" pitchFamily="2" charset="2"/>
              <a:buChar char="q"/>
              <a:defRPr/>
            </a:pPr>
            <a:endParaRPr lang="en-US" sz="2100" b="1" dirty="0"/>
          </a:p>
          <a:p>
            <a:pPr>
              <a:buFont typeface="Wingdings" panose="05000000000000000000" pitchFamily="2" charset="2"/>
              <a:buChar char="q"/>
              <a:defRPr/>
            </a:pPr>
            <a:r>
              <a:rPr lang="en-US" sz="2400" b="1" dirty="0"/>
              <a:t> Explosions</a:t>
            </a:r>
          </a:p>
          <a:p>
            <a:pPr lvl="1">
              <a:buFont typeface="Wingdings" panose="05000000000000000000" pitchFamily="2" charset="2"/>
              <a:buChar char="q"/>
              <a:defRPr/>
            </a:pPr>
            <a:r>
              <a:rPr lang="en-US" sz="2400" b="1" dirty="0"/>
              <a:t> </a:t>
            </a:r>
            <a:r>
              <a:rPr lang="en-US" sz="2100" b="1" dirty="0"/>
              <a:t>Residual fuel and oxidizer</a:t>
            </a:r>
          </a:p>
          <a:p>
            <a:pPr lvl="1">
              <a:buFont typeface="Wingdings" panose="05000000000000000000" pitchFamily="2" charset="2"/>
              <a:buChar char="q"/>
              <a:defRPr/>
            </a:pPr>
            <a:r>
              <a:rPr lang="en-US" sz="2100" b="1" dirty="0"/>
              <a:t> Batteries</a:t>
            </a:r>
          </a:p>
          <a:p>
            <a:pPr lvl="1">
              <a:buFont typeface="Wingdings" panose="05000000000000000000" pitchFamily="2" charset="2"/>
              <a:buChar char="q"/>
              <a:defRPr/>
            </a:pPr>
            <a:r>
              <a:rPr lang="en-US" sz="2100" b="1" dirty="0"/>
              <a:t> Pressurized tanks</a:t>
            </a:r>
          </a:p>
          <a:p>
            <a:pPr lvl="1">
              <a:buFont typeface="Wingdings" panose="05000000000000000000" pitchFamily="2" charset="2"/>
              <a:buChar char="q"/>
              <a:defRPr/>
            </a:pPr>
            <a:endParaRPr lang="en-US" sz="2100" b="1" dirty="0"/>
          </a:p>
          <a:p>
            <a:pPr>
              <a:buFont typeface="Wingdings" panose="05000000000000000000" pitchFamily="2" charset="2"/>
              <a:buChar char="q"/>
              <a:defRPr/>
            </a:pPr>
            <a:r>
              <a:rPr lang="en-US" sz="2400" b="1" dirty="0"/>
              <a:t> Material degradation</a:t>
            </a:r>
          </a:p>
          <a:p>
            <a:pPr lvl="1">
              <a:buFont typeface="Wingdings" panose="05000000000000000000" pitchFamily="2" charset="2"/>
              <a:buChar char="q"/>
              <a:defRPr/>
            </a:pPr>
            <a:r>
              <a:rPr lang="en-US" sz="2400" b="1" dirty="0"/>
              <a:t> </a:t>
            </a:r>
            <a:r>
              <a:rPr lang="en-US" sz="1900" b="1" dirty="0"/>
              <a:t>Thermal blankets</a:t>
            </a:r>
          </a:p>
          <a:p>
            <a:pPr lvl="1">
              <a:buFont typeface="Wingdings" panose="05000000000000000000" pitchFamily="2" charset="2"/>
              <a:buChar char="q"/>
              <a:defRPr/>
            </a:pPr>
            <a:r>
              <a:rPr lang="en-US" sz="1900" b="1" dirty="0"/>
              <a:t> Paint specks</a:t>
            </a:r>
          </a:p>
        </p:txBody>
      </p:sp>
      <p:pic>
        <p:nvPicPr>
          <p:cNvPr id="2050" name="Picture 2" descr="&#10; Picture of damage discovered on STS-130 Window No. 11, Index No. 15.&#10;">
            <a:extLst>
              <a:ext uri="{FF2B5EF4-FFF2-40B4-BE49-F238E27FC236}">
                <a16:creationId xmlns:a16="http://schemas.microsoft.com/office/drawing/2014/main" id="{E2D3F29E-8045-4E2D-B11E-9E4F5A99F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740" y="1378474"/>
            <a:ext cx="1909988" cy="1909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2C4A16-E1F2-41F6-ACF9-06A4DD67899B}"/>
              </a:ext>
            </a:extLst>
          </p:cNvPr>
          <p:cNvSpPr txBox="1"/>
          <p:nvPr/>
        </p:nvSpPr>
        <p:spPr>
          <a:xfrm>
            <a:off x="7095781" y="1367319"/>
            <a:ext cx="1909988" cy="3785652"/>
          </a:xfrm>
          <a:prstGeom prst="rect">
            <a:avLst/>
          </a:prstGeom>
          <a:solidFill>
            <a:schemeClr val="accent1">
              <a:lumMod val="20000"/>
              <a:lumOff val="80000"/>
            </a:schemeClr>
          </a:solidFill>
        </p:spPr>
        <p:txBody>
          <a:bodyPr wrap="square" rtlCol="0">
            <a:spAutoFit/>
          </a:bodyPr>
          <a:lstStyle/>
          <a:p>
            <a:r>
              <a:rPr lang="en-US" sz="2000" dirty="0">
                <a:solidFill>
                  <a:srgbClr val="002060"/>
                </a:solidFill>
              </a:rPr>
              <a:t>Debris generated by large collisions can impact other large objects, creating further debris. This cascade-effect is known as the </a:t>
            </a:r>
            <a:r>
              <a:rPr lang="en-US" sz="2000" b="1" dirty="0">
                <a:solidFill>
                  <a:srgbClr val="C00000"/>
                </a:solidFill>
              </a:rPr>
              <a:t>Kessler Syndrome</a:t>
            </a:r>
            <a:r>
              <a:rPr lang="en-US" sz="2000" dirty="0">
                <a:solidFill>
                  <a:srgbClr val="7030A0"/>
                </a:solidFill>
              </a:rPr>
              <a:t>.</a:t>
            </a:r>
          </a:p>
        </p:txBody>
      </p:sp>
      <p:sp>
        <p:nvSpPr>
          <p:cNvPr id="7" name="TextBox 6">
            <a:extLst>
              <a:ext uri="{FF2B5EF4-FFF2-40B4-BE49-F238E27FC236}">
                <a16:creationId xmlns:a16="http://schemas.microsoft.com/office/drawing/2014/main" id="{FDDEEDFA-57B2-49B0-86B2-2BF3D1BF73B1}"/>
              </a:ext>
            </a:extLst>
          </p:cNvPr>
          <p:cNvSpPr txBox="1"/>
          <p:nvPr/>
        </p:nvSpPr>
        <p:spPr>
          <a:xfrm>
            <a:off x="4593623" y="3367244"/>
            <a:ext cx="2435648" cy="646331"/>
          </a:xfrm>
          <a:prstGeom prst="rect">
            <a:avLst/>
          </a:prstGeom>
          <a:noFill/>
        </p:spPr>
        <p:txBody>
          <a:bodyPr wrap="square" rtlCol="0">
            <a:spAutoFit/>
          </a:bodyPr>
          <a:lstStyle/>
          <a:p>
            <a:r>
              <a:rPr lang="en-US" sz="900" dirty="0">
                <a:solidFill>
                  <a:srgbClr val="0070C0"/>
                </a:solidFill>
              </a:rPr>
              <a:t>Orbital debris damage on Shuttle window (1 mm diameter) from 0.03 mm stainless steel object (hvit.jsc.nasa.gov/impact-images/space-</a:t>
            </a:r>
            <a:r>
              <a:rPr lang="en-US" sz="900" dirty="0" err="1">
                <a:solidFill>
                  <a:srgbClr val="0070C0"/>
                </a:solidFill>
              </a:rPr>
              <a:t>shuttle.cfm</a:t>
            </a:r>
            <a:r>
              <a:rPr lang="en-US" sz="900" dirty="0">
                <a:solidFill>
                  <a:srgbClr val="0070C0"/>
                </a:solidFill>
              </a:rPr>
              <a:t> )</a:t>
            </a:r>
          </a:p>
        </p:txBody>
      </p:sp>
      <p:pic>
        <p:nvPicPr>
          <p:cNvPr id="1026" name="Picture 2">
            <a:extLst>
              <a:ext uri="{FF2B5EF4-FFF2-40B4-BE49-F238E27FC236}">
                <a16:creationId xmlns:a16="http://schemas.microsoft.com/office/drawing/2014/main" id="{347EC144-9C6B-4F8B-BFB5-92630353F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48228"/>
            <a:ext cx="2435648" cy="1721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B05062F-A668-41F1-B1CF-B33B912CBF05}"/>
              </a:ext>
            </a:extLst>
          </p:cNvPr>
          <p:cNvSpPr txBox="1"/>
          <p:nvPr/>
        </p:nvSpPr>
        <p:spPr>
          <a:xfrm>
            <a:off x="4475614" y="5835646"/>
            <a:ext cx="2860657" cy="369332"/>
          </a:xfrm>
          <a:prstGeom prst="rect">
            <a:avLst/>
          </a:prstGeom>
          <a:noFill/>
        </p:spPr>
        <p:txBody>
          <a:bodyPr wrap="square">
            <a:spAutoFit/>
          </a:bodyPr>
          <a:lstStyle/>
          <a:p>
            <a:r>
              <a:rPr lang="en-US" sz="900" dirty="0">
                <a:solidFill>
                  <a:srgbClr val="0070C0"/>
                </a:solidFill>
              </a:rPr>
              <a:t>www.universetoday.com/13587/space-debris-illustrated-the-problem-in-pictures/</a:t>
            </a:r>
          </a:p>
        </p:txBody>
      </p:sp>
      <p:sp>
        <p:nvSpPr>
          <p:cNvPr id="6" name="Slide Number Placeholder 5">
            <a:extLst>
              <a:ext uri="{FF2B5EF4-FFF2-40B4-BE49-F238E27FC236}">
                <a16:creationId xmlns:a16="http://schemas.microsoft.com/office/drawing/2014/main" id="{9BE79119-CE18-40A1-B63B-959BB929B1CB}"/>
              </a:ext>
            </a:extLst>
          </p:cNvPr>
          <p:cNvSpPr>
            <a:spLocks noGrp="1"/>
          </p:cNvSpPr>
          <p:nvPr>
            <p:ph type="sldNum" sz="quarter" idx="11"/>
          </p:nvPr>
        </p:nvSpPr>
        <p:spPr/>
        <p:txBody>
          <a:bodyPr/>
          <a:lstStyle/>
          <a:p>
            <a:pPr>
              <a:defRPr/>
            </a:pPr>
            <a:fld id="{8671A67E-FBE4-4EE7-828C-3E1E89AD3382}" type="slidenum">
              <a:rPr lang="en-US" smtClean="0"/>
              <a:pPr>
                <a:defRPr/>
              </a:pPr>
              <a:t>6</a:t>
            </a:fld>
            <a:endParaRPr lang="en-US"/>
          </a:p>
        </p:txBody>
      </p:sp>
    </p:spTree>
    <p:extLst>
      <p:ext uri="{BB962C8B-B14F-4D97-AF65-F5344CB8AC3E}">
        <p14:creationId xmlns:p14="http://schemas.microsoft.com/office/powerpoint/2010/main" val="146641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F78D-5E8C-4897-92DB-410232753CF5}"/>
              </a:ext>
            </a:extLst>
          </p:cNvPr>
          <p:cNvSpPr>
            <a:spLocks noGrp="1"/>
          </p:cNvSpPr>
          <p:nvPr>
            <p:ph type="title"/>
          </p:nvPr>
        </p:nvSpPr>
        <p:spPr>
          <a:xfrm>
            <a:off x="210914" y="451369"/>
            <a:ext cx="7543800" cy="589511"/>
          </a:xfrm>
        </p:spPr>
        <p:txBody>
          <a:bodyPr>
            <a:normAutofit/>
          </a:bodyPr>
          <a:lstStyle/>
          <a:p>
            <a:r>
              <a:rPr lang="en-US" dirty="0"/>
              <a:t>Examples: Particle Impact Damage</a:t>
            </a:r>
          </a:p>
        </p:txBody>
      </p:sp>
      <p:pic>
        <p:nvPicPr>
          <p:cNvPr id="7" name="Content Placeholder 6" descr="Pictures showing damage to ISS arm due to orbital debris impact.">
            <a:extLst>
              <a:ext uri="{FF2B5EF4-FFF2-40B4-BE49-F238E27FC236}">
                <a16:creationId xmlns:a16="http://schemas.microsoft.com/office/drawing/2014/main" id="{B7EE4C1F-29EB-4B17-9F42-038851679B3F}"/>
              </a:ext>
            </a:extLst>
          </p:cNvPr>
          <p:cNvPicPr>
            <a:picLocks noGrp="1" noChangeAspect="1"/>
          </p:cNvPicPr>
          <p:nvPr>
            <p:ph idx="1"/>
          </p:nvPr>
        </p:nvPicPr>
        <p:blipFill>
          <a:blip r:embed="rId3"/>
          <a:stretch>
            <a:fillRect/>
          </a:stretch>
        </p:blipFill>
        <p:spPr>
          <a:xfrm>
            <a:off x="445295" y="1656130"/>
            <a:ext cx="3429895" cy="2510257"/>
          </a:xfrm>
        </p:spPr>
      </p:pic>
      <p:pic>
        <p:nvPicPr>
          <p:cNvPr id="4" name="Picture 3" descr="Picture of Hubble antenna dish showing a hole produced by orbital debris impact.">
            <a:extLst>
              <a:ext uri="{FF2B5EF4-FFF2-40B4-BE49-F238E27FC236}">
                <a16:creationId xmlns:a16="http://schemas.microsoft.com/office/drawing/2014/main" id="{9F6AD91B-0D65-40DF-95A0-696B82F0219F}"/>
              </a:ext>
            </a:extLst>
          </p:cNvPr>
          <p:cNvPicPr>
            <a:picLocks noChangeAspect="1"/>
          </p:cNvPicPr>
          <p:nvPr/>
        </p:nvPicPr>
        <p:blipFill>
          <a:blip r:embed="rId4"/>
          <a:stretch>
            <a:fillRect/>
          </a:stretch>
        </p:blipFill>
        <p:spPr>
          <a:xfrm>
            <a:off x="1313750" y="4413805"/>
            <a:ext cx="2709650" cy="1855829"/>
          </a:xfrm>
          <a:prstGeom prst="rect">
            <a:avLst/>
          </a:prstGeom>
        </p:spPr>
      </p:pic>
      <p:sp>
        <p:nvSpPr>
          <p:cNvPr id="10" name="TextBox 9">
            <a:extLst>
              <a:ext uri="{FF2B5EF4-FFF2-40B4-BE49-F238E27FC236}">
                <a16:creationId xmlns:a16="http://schemas.microsoft.com/office/drawing/2014/main" id="{7A744893-0E61-4AAA-8364-E1AD5CAD1292}"/>
              </a:ext>
            </a:extLst>
          </p:cNvPr>
          <p:cNvSpPr txBox="1"/>
          <p:nvPr/>
        </p:nvSpPr>
        <p:spPr>
          <a:xfrm>
            <a:off x="6731570" y="6015718"/>
            <a:ext cx="2197360" cy="253916"/>
          </a:xfrm>
          <a:prstGeom prst="rect">
            <a:avLst/>
          </a:prstGeom>
          <a:noFill/>
        </p:spPr>
        <p:txBody>
          <a:bodyPr wrap="square">
            <a:spAutoFit/>
          </a:bodyPr>
          <a:lstStyle/>
          <a:p>
            <a:r>
              <a:rPr lang="en-US" sz="1050" dirty="0">
                <a:solidFill>
                  <a:srgbClr val="FFC000"/>
                </a:solidFill>
              </a:rPr>
              <a:t>Credit: Space News, NASA, ESA</a:t>
            </a:r>
          </a:p>
        </p:txBody>
      </p:sp>
      <p:sp>
        <p:nvSpPr>
          <p:cNvPr id="3" name="TextBox 2">
            <a:extLst>
              <a:ext uri="{FF2B5EF4-FFF2-40B4-BE49-F238E27FC236}">
                <a16:creationId xmlns:a16="http://schemas.microsoft.com/office/drawing/2014/main" id="{2F56CDE8-7101-4FC7-B94E-7E3D3C68381B}"/>
              </a:ext>
            </a:extLst>
          </p:cNvPr>
          <p:cNvSpPr txBox="1"/>
          <p:nvPr/>
        </p:nvSpPr>
        <p:spPr>
          <a:xfrm>
            <a:off x="445295" y="4074832"/>
            <a:ext cx="3578105" cy="307777"/>
          </a:xfrm>
          <a:prstGeom prst="rect">
            <a:avLst/>
          </a:prstGeom>
          <a:noFill/>
        </p:spPr>
        <p:txBody>
          <a:bodyPr wrap="square" rtlCol="0">
            <a:spAutoFit/>
          </a:bodyPr>
          <a:lstStyle/>
          <a:p>
            <a:r>
              <a:rPr lang="en-US" sz="1400" dirty="0">
                <a:solidFill>
                  <a:srgbClr val="0070C0"/>
                </a:solidFill>
              </a:rPr>
              <a:t>International Space Station</a:t>
            </a:r>
          </a:p>
        </p:txBody>
      </p:sp>
      <p:sp>
        <p:nvSpPr>
          <p:cNvPr id="9" name="TextBox 8">
            <a:extLst>
              <a:ext uri="{FF2B5EF4-FFF2-40B4-BE49-F238E27FC236}">
                <a16:creationId xmlns:a16="http://schemas.microsoft.com/office/drawing/2014/main" id="{B3CB0ABB-8DA2-43EF-B061-764F068F9801}"/>
              </a:ext>
            </a:extLst>
          </p:cNvPr>
          <p:cNvSpPr txBox="1"/>
          <p:nvPr/>
        </p:nvSpPr>
        <p:spPr>
          <a:xfrm>
            <a:off x="4034158" y="6018054"/>
            <a:ext cx="3578105" cy="307777"/>
          </a:xfrm>
          <a:prstGeom prst="rect">
            <a:avLst/>
          </a:prstGeom>
          <a:noFill/>
        </p:spPr>
        <p:txBody>
          <a:bodyPr wrap="square" rtlCol="0">
            <a:spAutoFit/>
          </a:bodyPr>
          <a:lstStyle/>
          <a:p>
            <a:r>
              <a:rPr lang="en-US" sz="1400" dirty="0">
                <a:solidFill>
                  <a:srgbClr val="0070C0"/>
                </a:solidFill>
              </a:rPr>
              <a:t>Hubble Space Telescope</a:t>
            </a:r>
          </a:p>
        </p:txBody>
      </p:sp>
      <p:pic>
        <p:nvPicPr>
          <p:cNvPr id="2050" name="Picture 2" descr="19234781-Sentinel-1A_1024">
            <a:extLst>
              <a:ext uri="{FF2B5EF4-FFF2-40B4-BE49-F238E27FC236}">
                <a16:creationId xmlns:a16="http://schemas.microsoft.com/office/drawing/2014/main" id="{E27326E3-56AE-4514-A711-89159499B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158" y="2068924"/>
            <a:ext cx="4950313" cy="20059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799A7AE-7B5B-4676-ADEC-82A466246633}"/>
              </a:ext>
            </a:extLst>
          </p:cNvPr>
          <p:cNvSpPr txBox="1"/>
          <p:nvPr/>
        </p:nvSpPr>
        <p:spPr>
          <a:xfrm>
            <a:off x="6525197" y="4496525"/>
            <a:ext cx="2709650" cy="507831"/>
          </a:xfrm>
          <a:prstGeom prst="rect">
            <a:avLst/>
          </a:prstGeom>
          <a:noFill/>
        </p:spPr>
        <p:txBody>
          <a:bodyPr wrap="square">
            <a:spAutoFit/>
          </a:bodyPr>
          <a:lstStyle/>
          <a:p>
            <a:r>
              <a:rPr lang="en-US" sz="900" dirty="0"/>
              <a:t>wonderfulengineering.com/satellite-survives-a-collision-with-400000-kmh-speeding-space-particle/</a:t>
            </a:r>
          </a:p>
        </p:txBody>
      </p:sp>
      <p:sp>
        <p:nvSpPr>
          <p:cNvPr id="13" name="TextBox 12">
            <a:extLst>
              <a:ext uri="{FF2B5EF4-FFF2-40B4-BE49-F238E27FC236}">
                <a16:creationId xmlns:a16="http://schemas.microsoft.com/office/drawing/2014/main" id="{C63DCDC3-13D6-4F5B-9D57-15F8879278DA}"/>
              </a:ext>
            </a:extLst>
          </p:cNvPr>
          <p:cNvSpPr txBox="1"/>
          <p:nvPr/>
        </p:nvSpPr>
        <p:spPr>
          <a:xfrm>
            <a:off x="5043847" y="4131790"/>
            <a:ext cx="4191000" cy="307777"/>
          </a:xfrm>
          <a:prstGeom prst="rect">
            <a:avLst/>
          </a:prstGeom>
          <a:noFill/>
        </p:spPr>
        <p:txBody>
          <a:bodyPr wrap="square" rtlCol="0">
            <a:spAutoFit/>
          </a:bodyPr>
          <a:lstStyle/>
          <a:p>
            <a:r>
              <a:rPr lang="en-US" sz="1400" dirty="0">
                <a:solidFill>
                  <a:srgbClr val="0070C0"/>
                </a:solidFill>
              </a:rPr>
              <a:t>Sentinel 1-A (European Space Agency)</a:t>
            </a:r>
          </a:p>
        </p:txBody>
      </p:sp>
      <p:sp>
        <p:nvSpPr>
          <p:cNvPr id="6" name="Slide Number Placeholder 5">
            <a:extLst>
              <a:ext uri="{FF2B5EF4-FFF2-40B4-BE49-F238E27FC236}">
                <a16:creationId xmlns:a16="http://schemas.microsoft.com/office/drawing/2014/main" id="{786CFA7B-FD46-47DA-BC1A-084C777A1661}"/>
              </a:ext>
            </a:extLst>
          </p:cNvPr>
          <p:cNvSpPr>
            <a:spLocks noGrp="1"/>
          </p:cNvSpPr>
          <p:nvPr>
            <p:ph type="sldNum" sz="quarter" idx="11"/>
          </p:nvPr>
        </p:nvSpPr>
        <p:spPr/>
        <p:txBody>
          <a:bodyPr/>
          <a:lstStyle/>
          <a:p>
            <a:pPr>
              <a:defRPr/>
            </a:pPr>
            <a:fld id="{8671A67E-FBE4-4EE7-828C-3E1E89AD3382}" type="slidenum">
              <a:rPr lang="en-US" smtClean="0"/>
              <a:pPr>
                <a:defRPr/>
              </a:pPr>
              <a:t>7</a:t>
            </a:fld>
            <a:endParaRPr lang="en-US"/>
          </a:p>
        </p:txBody>
      </p:sp>
    </p:spTree>
    <p:extLst>
      <p:ext uri="{BB962C8B-B14F-4D97-AF65-F5344CB8AC3E}">
        <p14:creationId xmlns:p14="http://schemas.microsoft.com/office/powerpoint/2010/main" val="285740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C7D1-0442-4E29-AC8E-94F188917914}"/>
              </a:ext>
            </a:extLst>
          </p:cNvPr>
          <p:cNvSpPr>
            <a:spLocks noGrp="1"/>
          </p:cNvSpPr>
          <p:nvPr>
            <p:ph type="title"/>
          </p:nvPr>
        </p:nvSpPr>
        <p:spPr>
          <a:xfrm>
            <a:off x="362333" y="344113"/>
            <a:ext cx="6457950" cy="932792"/>
          </a:xfrm>
        </p:spPr>
        <p:txBody>
          <a:bodyPr/>
          <a:lstStyle/>
          <a:p>
            <a:r>
              <a:rPr lang="en-US" dirty="0"/>
              <a:t>Big Sky?</a:t>
            </a:r>
          </a:p>
        </p:txBody>
      </p:sp>
      <p:sp>
        <p:nvSpPr>
          <p:cNvPr id="12" name="TextBox 11">
            <a:extLst>
              <a:ext uri="{FF2B5EF4-FFF2-40B4-BE49-F238E27FC236}">
                <a16:creationId xmlns:a16="http://schemas.microsoft.com/office/drawing/2014/main" id="{AC8C9243-F16A-45C6-AABF-8AEF15ABBF84}"/>
              </a:ext>
            </a:extLst>
          </p:cNvPr>
          <p:cNvSpPr txBox="1"/>
          <p:nvPr/>
        </p:nvSpPr>
        <p:spPr>
          <a:xfrm>
            <a:off x="760997" y="4815810"/>
            <a:ext cx="7868652" cy="1323439"/>
          </a:xfrm>
          <a:prstGeom prst="rect">
            <a:avLst/>
          </a:prstGeom>
          <a:noFill/>
        </p:spPr>
        <p:txBody>
          <a:bodyPr wrap="square" rtlCol="0">
            <a:spAutoFit/>
          </a:bodyPr>
          <a:lstStyle/>
          <a:p>
            <a:pPr marL="214313" indent="-214313">
              <a:buFont typeface="Arial" panose="020B0604020202020204" pitchFamily="34" charset="0"/>
              <a:buChar char="•"/>
            </a:pPr>
            <a:r>
              <a:rPr lang="en-US" sz="2000" dirty="0"/>
              <a:t>Graph shows the number of spacecraft launched by year, regardless of current status.</a:t>
            </a:r>
          </a:p>
          <a:p>
            <a:pPr marL="214313" indent="-214313">
              <a:buFont typeface="Arial" panose="020B0604020202020204" pitchFamily="34" charset="0"/>
              <a:buChar char="•"/>
            </a:pPr>
            <a:r>
              <a:rPr lang="en-US" sz="2000" dirty="0"/>
              <a:t>It does not count launch vehicle upper stages nor orbital debris generated. </a:t>
            </a:r>
          </a:p>
        </p:txBody>
      </p:sp>
      <p:graphicFrame>
        <p:nvGraphicFramePr>
          <p:cNvPr id="11" name="Content Placeholder 10" descr="Graph of the number of spacecraft launched from 1955 to 2021, showing the significant increase since 2019.">
            <a:extLst>
              <a:ext uri="{FF2B5EF4-FFF2-40B4-BE49-F238E27FC236}">
                <a16:creationId xmlns:a16="http://schemas.microsoft.com/office/drawing/2014/main" id="{7EBBA07E-FAF4-4612-9543-93DA97759BEF}"/>
              </a:ext>
            </a:extLst>
          </p:cNvPr>
          <p:cNvGraphicFramePr>
            <a:graphicFrameLocks noGrp="1"/>
          </p:cNvGraphicFramePr>
          <p:nvPr>
            <p:ph idx="1"/>
            <p:extLst>
              <p:ext uri="{D42A27DB-BD31-4B8C-83A1-F6EECF244321}">
                <p14:modId xmlns:p14="http://schemas.microsoft.com/office/powerpoint/2010/main" val="1734596546"/>
              </p:ext>
            </p:extLst>
          </p:nvPr>
        </p:nvGraphicFramePr>
        <p:xfrm>
          <a:off x="514350" y="1277547"/>
          <a:ext cx="8115300" cy="36079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47C687D-4E08-4A66-B0B5-228883BF15C1}"/>
              </a:ext>
            </a:extLst>
          </p:cNvPr>
          <p:cNvSpPr/>
          <p:nvPr/>
        </p:nvSpPr>
        <p:spPr>
          <a:xfrm>
            <a:off x="950353" y="6023833"/>
            <a:ext cx="8569223" cy="230832"/>
          </a:xfrm>
          <a:prstGeom prst="rect">
            <a:avLst/>
          </a:prstGeom>
        </p:spPr>
        <p:txBody>
          <a:bodyPr wrap="square">
            <a:spAutoFit/>
          </a:bodyPr>
          <a:lstStyle/>
          <a:p>
            <a:r>
              <a:rPr lang="en-US" sz="900" dirty="0">
                <a:solidFill>
                  <a:srgbClr val="DE950C"/>
                </a:solidFill>
              </a:rPr>
              <a:t>Data: Orbital Debris Program Office (ODPO), https://cosmoquest.org/x/2022/01/2021-year-in-review-statistics-and-satellites/ </a:t>
            </a:r>
          </a:p>
        </p:txBody>
      </p:sp>
      <p:sp>
        <p:nvSpPr>
          <p:cNvPr id="3" name="TextBox 2">
            <a:extLst>
              <a:ext uri="{FF2B5EF4-FFF2-40B4-BE49-F238E27FC236}">
                <a16:creationId xmlns:a16="http://schemas.microsoft.com/office/drawing/2014/main" id="{D2DFEE32-0629-47DE-A489-1F8807CC094D}"/>
              </a:ext>
            </a:extLst>
          </p:cNvPr>
          <p:cNvSpPr txBox="1"/>
          <p:nvPr/>
        </p:nvSpPr>
        <p:spPr>
          <a:xfrm>
            <a:off x="1564848" y="1999785"/>
            <a:ext cx="5255436" cy="646331"/>
          </a:xfrm>
          <a:prstGeom prst="rect">
            <a:avLst/>
          </a:prstGeom>
          <a:solidFill>
            <a:srgbClr val="CCFFCC"/>
          </a:solidFill>
        </p:spPr>
        <p:txBody>
          <a:bodyPr wrap="square" rtlCol="0">
            <a:spAutoFit/>
          </a:bodyPr>
          <a:lstStyle/>
          <a:p>
            <a:r>
              <a:rPr lang="en-US" sz="1800" dirty="0"/>
              <a:t>This was the status when we presented the first SE Seminar on Orbital Debris in 2017</a:t>
            </a:r>
          </a:p>
        </p:txBody>
      </p:sp>
      <p:sp>
        <p:nvSpPr>
          <p:cNvPr id="7" name="Slide Number Placeholder 6">
            <a:extLst>
              <a:ext uri="{FF2B5EF4-FFF2-40B4-BE49-F238E27FC236}">
                <a16:creationId xmlns:a16="http://schemas.microsoft.com/office/drawing/2014/main" id="{25C459B2-BE21-4AB5-990C-85BB9F86A800}"/>
              </a:ext>
            </a:extLst>
          </p:cNvPr>
          <p:cNvSpPr>
            <a:spLocks noGrp="1"/>
          </p:cNvSpPr>
          <p:nvPr>
            <p:ph type="sldNum" sz="quarter" idx="11"/>
          </p:nvPr>
        </p:nvSpPr>
        <p:spPr/>
        <p:txBody>
          <a:bodyPr/>
          <a:lstStyle/>
          <a:p>
            <a:pPr>
              <a:defRPr/>
            </a:pPr>
            <a:fld id="{8671A67E-FBE4-4EE7-828C-3E1E89AD3382}" type="slidenum">
              <a:rPr lang="en-US" smtClean="0"/>
              <a:pPr>
                <a:defRPr/>
              </a:pPr>
              <a:t>8</a:t>
            </a:fld>
            <a:endParaRPr lang="en-US"/>
          </a:p>
        </p:txBody>
      </p:sp>
    </p:spTree>
    <p:extLst>
      <p:ext uri="{BB962C8B-B14F-4D97-AF65-F5344CB8AC3E}">
        <p14:creationId xmlns:p14="http://schemas.microsoft.com/office/powerpoint/2010/main" val="337764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C7D1-0442-4E29-AC8E-94F188917914}"/>
              </a:ext>
            </a:extLst>
          </p:cNvPr>
          <p:cNvSpPr>
            <a:spLocks noGrp="1"/>
          </p:cNvSpPr>
          <p:nvPr>
            <p:ph type="title"/>
          </p:nvPr>
        </p:nvSpPr>
        <p:spPr>
          <a:xfrm>
            <a:off x="362333" y="344113"/>
            <a:ext cx="6457950" cy="932792"/>
          </a:xfrm>
        </p:spPr>
        <p:txBody>
          <a:bodyPr/>
          <a:lstStyle/>
          <a:p>
            <a:r>
              <a:rPr lang="en-US" dirty="0"/>
              <a:t>Big Sky? Really?</a:t>
            </a:r>
          </a:p>
        </p:txBody>
      </p:sp>
      <p:sp>
        <p:nvSpPr>
          <p:cNvPr id="12" name="TextBox 11">
            <a:extLst>
              <a:ext uri="{FF2B5EF4-FFF2-40B4-BE49-F238E27FC236}">
                <a16:creationId xmlns:a16="http://schemas.microsoft.com/office/drawing/2014/main" id="{AC8C9243-F16A-45C6-AABF-8AEF15ABBF84}"/>
              </a:ext>
            </a:extLst>
          </p:cNvPr>
          <p:cNvSpPr txBox="1"/>
          <p:nvPr/>
        </p:nvSpPr>
        <p:spPr>
          <a:xfrm>
            <a:off x="760997" y="4815810"/>
            <a:ext cx="7868652" cy="1323439"/>
          </a:xfrm>
          <a:prstGeom prst="rect">
            <a:avLst/>
          </a:prstGeom>
          <a:noFill/>
        </p:spPr>
        <p:txBody>
          <a:bodyPr wrap="square" rtlCol="0">
            <a:spAutoFit/>
          </a:bodyPr>
          <a:lstStyle/>
          <a:p>
            <a:pPr marL="214313" indent="-214313">
              <a:buFont typeface="Arial" panose="020B0604020202020204" pitchFamily="34" charset="0"/>
              <a:buChar char="•"/>
            </a:pPr>
            <a:r>
              <a:rPr lang="en-US" sz="2000" dirty="0"/>
              <a:t>Graph shows the number of spacecraft launched by year, regardless of current status.</a:t>
            </a:r>
          </a:p>
          <a:p>
            <a:pPr marL="214313" indent="-214313">
              <a:buFont typeface="Arial" panose="020B0604020202020204" pitchFamily="34" charset="0"/>
              <a:buChar char="•"/>
            </a:pPr>
            <a:r>
              <a:rPr lang="en-US" sz="2000" dirty="0"/>
              <a:t>It does not count launch vehicle upper stages nor orbital debris generated. </a:t>
            </a:r>
          </a:p>
        </p:txBody>
      </p:sp>
      <p:graphicFrame>
        <p:nvGraphicFramePr>
          <p:cNvPr id="11" name="Content Placeholder 10" descr="Graph of the number of spacecraft launched from 1955 to 2021, showing the significant increase since 2019.">
            <a:extLst>
              <a:ext uri="{FF2B5EF4-FFF2-40B4-BE49-F238E27FC236}">
                <a16:creationId xmlns:a16="http://schemas.microsoft.com/office/drawing/2014/main" id="{7EBBA07E-FAF4-4612-9543-93DA97759BEF}"/>
              </a:ext>
            </a:extLst>
          </p:cNvPr>
          <p:cNvGraphicFramePr>
            <a:graphicFrameLocks noGrp="1"/>
          </p:cNvGraphicFramePr>
          <p:nvPr>
            <p:ph idx="1"/>
          </p:nvPr>
        </p:nvGraphicFramePr>
        <p:xfrm>
          <a:off x="514350" y="1277547"/>
          <a:ext cx="8115300" cy="36079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47C687D-4E08-4A66-B0B5-228883BF15C1}"/>
              </a:ext>
            </a:extLst>
          </p:cNvPr>
          <p:cNvSpPr/>
          <p:nvPr/>
        </p:nvSpPr>
        <p:spPr>
          <a:xfrm>
            <a:off x="1337628" y="6094755"/>
            <a:ext cx="8569223" cy="230832"/>
          </a:xfrm>
          <a:prstGeom prst="rect">
            <a:avLst/>
          </a:prstGeom>
        </p:spPr>
        <p:txBody>
          <a:bodyPr wrap="square">
            <a:spAutoFit/>
          </a:bodyPr>
          <a:lstStyle/>
          <a:p>
            <a:r>
              <a:rPr lang="en-US" sz="900" dirty="0">
                <a:solidFill>
                  <a:srgbClr val="DE950C"/>
                </a:solidFill>
              </a:rPr>
              <a:t>Data: Orbital Debris Program Office (ODPO), https://cosmoquest.org/x/2022/01/2021-year-in-review-statistics-and-satellites/ </a:t>
            </a:r>
          </a:p>
        </p:txBody>
      </p:sp>
      <p:sp>
        <p:nvSpPr>
          <p:cNvPr id="3" name="Slide Number Placeholder 2">
            <a:extLst>
              <a:ext uri="{FF2B5EF4-FFF2-40B4-BE49-F238E27FC236}">
                <a16:creationId xmlns:a16="http://schemas.microsoft.com/office/drawing/2014/main" id="{B34F62A1-5457-4B65-9593-9A76A84A9D76}"/>
              </a:ext>
            </a:extLst>
          </p:cNvPr>
          <p:cNvSpPr>
            <a:spLocks noGrp="1"/>
          </p:cNvSpPr>
          <p:nvPr>
            <p:ph type="sldNum" sz="quarter" idx="11"/>
          </p:nvPr>
        </p:nvSpPr>
        <p:spPr/>
        <p:txBody>
          <a:bodyPr/>
          <a:lstStyle/>
          <a:p>
            <a:pPr>
              <a:defRPr/>
            </a:pPr>
            <a:fld id="{8671A67E-FBE4-4EE7-828C-3E1E89AD3382}" type="slidenum">
              <a:rPr lang="en-US" smtClean="0"/>
              <a:pPr>
                <a:defRPr/>
              </a:pPr>
              <a:t>9</a:t>
            </a:fld>
            <a:endParaRPr lang="en-US"/>
          </a:p>
        </p:txBody>
      </p:sp>
    </p:spTree>
    <p:extLst>
      <p:ext uri="{BB962C8B-B14F-4D97-AF65-F5344CB8AC3E}">
        <p14:creationId xmlns:p14="http://schemas.microsoft.com/office/powerpoint/2010/main" val="425784434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11587</TotalTime>
  <Words>8587</Words>
  <Application>Microsoft Office PowerPoint</Application>
  <PresentationFormat>On-screen Show (4:3)</PresentationFormat>
  <Paragraphs>850</Paragraphs>
  <Slides>53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 Math</vt:lpstr>
      <vt:lpstr>Times New Roman</vt:lpstr>
      <vt:lpstr>Wingdings</vt:lpstr>
      <vt:lpstr>Blank Presentation</vt:lpstr>
      <vt:lpstr>ORBITAL DEBRIS:  WHY THE SPACE ENVIRONMENT DESERVES PROTECTION TOO</vt:lpstr>
      <vt:lpstr>Agenda</vt:lpstr>
      <vt:lpstr>Introduction</vt:lpstr>
      <vt:lpstr>PowerPoint Presentation</vt:lpstr>
      <vt:lpstr>What about Meteoroids?</vt:lpstr>
      <vt:lpstr>Orbital Debris Sources</vt:lpstr>
      <vt:lpstr>Examples: Particle Impact Damage</vt:lpstr>
      <vt:lpstr>Big Sky?</vt:lpstr>
      <vt:lpstr>Big Sky? Really?</vt:lpstr>
      <vt:lpstr>Example: Orbital Debris Flux at 705 km, 98°</vt:lpstr>
      <vt:lpstr>Number of Tracked Objects by Type</vt:lpstr>
      <vt:lpstr>Object Density vs. Altitude</vt:lpstr>
      <vt:lpstr>Mitigation and Prevention</vt:lpstr>
      <vt:lpstr>Governing NASA Documents</vt:lpstr>
      <vt:lpstr>ODAR in general</vt:lpstr>
      <vt:lpstr>End of Mission Plan in general</vt:lpstr>
      <vt:lpstr>Basic Review Process (electronic)</vt:lpstr>
      <vt:lpstr>NASA Requirements</vt:lpstr>
      <vt:lpstr>NASA-STD-8719.14C: 4.3 Assessment of Debris Released During Deployment and Normal Operations</vt:lpstr>
      <vt:lpstr>NASA-STD-8719.14C: 4.4 Assessment of Debris Generated by Explosions</vt:lpstr>
      <vt:lpstr>NASA-STD-8719.14C: 4.5 Assessment of Debris Generated by On-orbit Collisions</vt:lpstr>
      <vt:lpstr> NASA-STD-8719.14C: 4.6 Postmission Disposal of Space Structures (1 of 4)</vt:lpstr>
      <vt:lpstr>NASA-STD-8719.14C: 4.6 Postmission Disposal of Space Structures (2 of 4)</vt:lpstr>
      <vt:lpstr>NASA-STD-8719.14C: 4.6 Postmission Disposal of Space Structures (3 of 4)</vt:lpstr>
      <vt:lpstr>NASA-STD-8719.14C: 4.6 Postmission Disposal of Space Structures (4 of 4)</vt:lpstr>
      <vt:lpstr>NASA-STD-8719.14C: 4.7 Debris Surviving Atmospheric Reentry (1 of 2)</vt:lpstr>
      <vt:lpstr>NASA-STD-8719.14C: 4.7 Debris Surviving Atmospheric Reentry (2 of 2)</vt:lpstr>
      <vt:lpstr>NASA-STD-8719.14C: 4.8 Additional Assessment Requirements for Special Classes of Space Missions </vt:lpstr>
      <vt:lpstr>2019 Orbital Debris Mitigation Standard Practices – Objective 5, Special Cases</vt:lpstr>
      <vt:lpstr>Remediation: The Challenges of Orbital Debris Removal</vt:lpstr>
      <vt:lpstr>Impetus to Remove Debris Objects</vt:lpstr>
      <vt:lpstr>Challenges to Removing Large Debris (defined as larger than 1 m)</vt:lpstr>
      <vt:lpstr>Challenges to Removing SmallSat Debris (defined as 2 cm to 1 m)</vt:lpstr>
      <vt:lpstr>Challenges to Removing Small Debris (defined as smaller than 2 cm)</vt:lpstr>
      <vt:lpstr>Cost and Benefit Analysis of Orbital Debris Remediation        (Large &gt; 10 cm &gt; Small &gt;1 cm)</vt:lpstr>
      <vt:lpstr>Remediation Bottom Line</vt:lpstr>
      <vt:lpstr>PowerPoint Presentation</vt:lpstr>
      <vt:lpstr>References</vt:lpstr>
      <vt:lpstr>PowerPoint Presentation</vt:lpstr>
      <vt:lpstr>Backup Slides</vt:lpstr>
      <vt:lpstr>International Orbital Debris Mitigation Efforts</vt:lpstr>
      <vt:lpstr>NASA-STD-8719.14C: 4.3 Assessment of Debris Released During Deployment and Normal Operations</vt:lpstr>
      <vt:lpstr>NASA-STD-8719.14C: 4.4 Assessment of Debris Generated by Explosions</vt:lpstr>
      <vt:lpstr>NASA-STD-8719.14C: 4.5 Assessment of Debris Generated by On-orbit Collisions</vt:lpstr>
      <vt:lpstr> NASA-STD-8719.14C: 4.6 Postmission Disposal of Space Structures (1 of 4)</vt:lpstr>
      <vt:lpstr>NASA-STD-8719.14C: 4.6 Postmission Disposal of Space Structures (2 of 4)</vt:lpstr>
      <vt:lpstr>NASA-STD-8719.14C: 4.6 Postmission Disposal of Space Structures (3 of 4)</vt:lpstr>
      <vt:lpstr>NASA-STD-8719.14C: 4.6 Postmission Disposal of Space Structures (4 of 4)</vt:lpstr>
      <vt:lpstr>NASA-STD-8719.14C: 4.7 Survival of Debris From the Postmission Disposal Earth Atmospheric Reentry Option</vt:lpstr>
      <vt:lpstr>NASA-STD-8719.14C: 4.8 Additional Assessment Requirements for Special Classes of Space Missions (1 of 2)</vt:lpstr>
      <vt:lpstr>NASA-STD-8719.14C: 4.8 Additional Assessment Requirements for Special Classes of Space Missions (2 of 2)</vt:lpstr>
      <vt:lpstr>Disposal Method Summary</vt:lpstr>
      <vt:lpstr>Acronyms List</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Rodriguez, Ivonne M. (GSFC-5920)</cp:lastModifiedBy>
  <cp:revision>1613</cp:revision>
  <cp:lastPrinted>2008-09-17T19:25:12Z</cp:lastPrinted>
  <dcterms:created xsi:type="dcterms:W3CDTF">2010-10-05T15:22:41Z</dcterms:created>
  <dcterms:modified xsi:type="dcterms:W3CDTF">2023-04-25T13:24:06Z</dcterms:modified>
</cp:coreProperties>
</file>